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</p:sldIdLst>
  <p:sldSz cx="10083800" cy="7556500"/>
  <p:notesSz cx="100838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502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588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4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99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436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15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21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4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65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56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45906" y="936945"/>
            <a:ext cx="7191986" cy="510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39"/>
              </a:lnSpc>
            </a:pPr>
            <a:r>
              <a:rPr dirty="0"/>
              <a:t>Copyright </a:t>
            </a:r>
            <a:r>
              <a:rPr spc="-5" dirty="0"/>
              <a:t>McGraw-Hill</a:t>
            </a:r>
            <a:r>
              <a:rPr spc="-240" dirty="0"/>
              <a:t> </a:t>
            </a:r>
            <a:r>
              <a:rPr spc="10" dirty="0"/>
              <a:t>2009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839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714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2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3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4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2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2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51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9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2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413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8A51E85-367D-1142-AEC0-48095FE36695}"/>
              </a:ext>
            </a:extLst>
          </p:cNvPr>
          <p:cNvSpPr txBox="1"/>
          <p:nvPr/>
        </p:nvSpPr>
        <p:spPr>
          <a:xfrm>
            <a:off x="165100" y="4764672"/>
            <a:ext cx="100838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Maiandra GD" panose="020E0502030308020204" pitchFamily="34" charset="0"/>
              </a:rPr>
              <a:t>P.R.Government</a:t>
            </a:r>
            <a:r>
              <a:rPr lang="en-US" sz="3600" b="1" dirty="0">
                <a:solidFill>
                  <a:srgbClr val="FFFF00"/>
                </a:solidFill>
                <a:latin typeface="Maiandra GD" panose="020E0502030308020204" pitchFamily="34" charset="0"/>
              </a:rPr>
              <a:t> College (A) Kakinada</a:t>
            </a:r>
            <a:r>
              <a:rPr lang="en-US" sz="3600" b="1" dirty="0">
                <a:solidFill>
                  <a:srgbClr val="002060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n-US" sz="36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G. </a:t>
            </a:r>
            <a:r>
              <a:rPr lang="en-US" sz="3600" b="1" dirty="0" err="1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Ramalakshmi</a:t>
            </a:r>
            <a:r>
              <a:rPr lang="en-US" sz="36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D7BBAC-20F9-4020-A216-161864B6EDD8}"/>
              </a:ext>
            </a:extLst>
          </p:cNvPr>
          <p:cNvSpPr txBox="1"/>
          <p:nvPr/>
        </p:nvSpPr>
        <p:spPr>
          <a:xfrm>
            <a:off x="0" y="575837"/>
            <a:ext cx="100838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Coordination compounds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5A1BAF-6DE5-48D3-85BD-537F1D1D19ED}"/>
              </a:ext>
            </a:extLst>
          </p:cNvPr>
          <p:cNvSpPr txBox="1"/>
          <p:nvPr/>
        </p:nvSpPr>
        <p:spPr>
          <a:xfrm>
            <a:off x="2349799" y="2101850"/>
            <a:ext cx="53842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III year B.Sc.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Paper-v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Module-1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71" y="251883"/>
            <a:ext cx="10031603" cy="6695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5338" y="83961"/>
            <a:ext cx="6129655" cy="335915"/>
          </a:xfrm>
          <a:custGeom>
            <a:avLst/>
            <a:gdLst/>
            <a:ahLst/>
            <a:cxnLst/>
            <a:rect l="l" t="t" r="r" b="b"/>
            <a:pathLst>
              <a:path w="6129655" h="335915">
                <a:moveTo>
                  <a:pt x="0" y="0"/>
                </a:moveTo>
                <a:lnTo>
                  <a:pt x="6129160" y="0"/>
                </a:lnTo>
                <a:lnTo>
                  <a:pt x="6129160" y="335844"/>
                </a:lnTo>
                <a:lnTo>
                  <a:pt x="0" y="3358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5867" y="5967080"/>
            <a:ext cx="2019935" cy="86550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950" spc="20" dirty="0">
                <a:latin typeface="Arial"/>
                <a:cs typeface="Arial"/>
              </a:rPr>
              <a:t>(en)</a:t>
            </a:r>
            <a:endParaRPr sz="1950">
              <a:latin typeface="Arial"/>
              <a:cs typeface="Arial"/>
            </a:endParaRPr>
          </a:p>
          <a:p>
            <a:pPr marL="1219200">
              <a:lnSpc>
                <a:spcPct val="100000"/>
              </a:lnSpc>
              <a:spcBef>
                <a:spcPts val="970"/>
              </a:spcBef>
            </a:pPr>
            <a:r>
              <a:rPr sz="1950" spc="5" dirty="0">
                <a:latin typeface="Arial"/>
                <a:cs typeface="Arial"/>
              </a:rPr>
              <a:t>(</a:t>
            </a:r>
            <a:r>
              <a:rPr sz="1950" spc="-204" dirty="0">
                <a:latin typeface="Arial"/>
                <a:cs typeface="Arial"/>
              </a:rPr>
              <a:t>E</a:t>
            </a:r>
            <a:r>
              <a:rPr sz="1950" spc="-90" dirty="0">
                <a:latin typeface="Arial"/>
                <a:cs typeface="Arial"/>
              </a:rPr>
              <a:t>D</a:t>
            </a:r>
            <a:r>
              <a:rPr sz="1950" spc="-95" dirty="0">
                <a:latin typeface="Arial"/>
                <a:cs typeface="Arial"/>
              </a:rPr>
              <a:t>T</a:t>
            </a:r>
            <a:r>
              <a:rPr sz="1950" spc="15" dirty="0">
                <a:latin typeface="Arial"/>
                <a:cs typeface="Arial"/>
              </a:rPr>
              <a:t>A</a:t>
            </a:r>
            <a:r>
              <a:rPr sz="1950" spc="40" dirty="0">
                <a:latin typeface="Arial"/>
                <a:cs typeface="Arial"/>
              </a:rPr>
              <a:t>)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9"/>
              </a:lnSpc>
            </a:pPr>
            <a:r>
              <a:rPr dirty="0"/>
              <a:t>Copyright </a:t>
            </a:r>
            <a:r>
              <a:rPr spc="-5" dirty="0"/>
              <a:t>McGraw-Hill</a:t>
            </a:r>
            <a:r>
              <a:rPr spc="-240" dirty="0"/>
              <a:t> </a:t>
            </a:r>
            <a:r>
              <a:rPr spc="10" dirty="0"/>
              <a:t>2009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8368" y="2166687"/>
            <a:ext cx="7947659" cy="142938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415925" marR="30480" indent="-377825">
              <a:lnSpc>
                <a:spcPts val="3310"/>
              </a:lnSpc>
              <a:spcBef>
                <a:spcPts val="535"/>
              </a:spcBef>
            </a:pPr>
            <a:r>
              <a:rPr sz="3050" spc="-5" dirty="0"/>
              <a:t>Determine </a:t>
            </a:r>
            <a:r>
              <a:rPr sz="3050" spc="50" dirty="0"/>
              <a:t>oxidation </a:t>
            </a:r>
            <a:r>
              <a:rPr sz="3050" spc="25" dirty="0"/>
              <a:t>number </a:t>
            </a:r>
            <a:r>
              <a:rPr sz="3050" spc="110" dirty="0"/>
              <a:t>for</a:t>
            </a:r>
            <a:r>
              <a:rPr sz="3050" spc="-545" dirty="0"/>
              <a:t> </a:t>
            </a:r>
            <a:r>
              <a:rPr sz="3050" spc="10" dirty="0"/>
              <a:t>the </a:t>
            </a:r>
            <a:r>
              <a:rPr sz="3050" spc="30" dirty="0"/>
              <a:t>transition  </a:t>
            </a:r>
            <a:r>
              <a:rPr sz="3050" spc="15" dirty="0"/>
              <a:t>metal, </a:t>
            </a:r>
            <a:r>
              <a:rPr sz="3050" spc="-114" dirty="0"/>
              <a:t>Au,</a:t>
            </a:r>
            <a:r>
              <a:rPr sz="3050" spc="-70" dirty="0"/>
              <a:t> </a:t>
            </a:r>
            <a:r>
              <a:rPr sz="3050" spc="50" dirty="0"/>
              <a:t>in</a:t>
            </a:r>
            <a:endParaRPr sz="3050"/>
          </a:p>
          <a:p>
            <a:pPr marR="1083945" algn="ctr">
              <a:lnSpc>
                <a:spcPct val="100000"/>
              </a:lnSpc>
              <a:spcBef>
                <a:spcPts val="330"/>
              </a:spcBef>
            </a:pPr>
            <a:r>
              <a:rPr sz="3050" spc="-65" dirty="0"/>
              <a:t>K[Au(OH)</a:t>
            </a:r>
            <a:r>
              <a:rPr sz="3600" spc="-97" baseline="-25462" dirty="0"/>
              <a:t>4</a:t>
            </a:r>
            <a:r>
              <a:rPr sz="3050" spc="-65" dirty="0"/>
              <a:t>]</a:t>
            </a:r>
            <a:endParaRPr sz="305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432109" y="701675"/>
            <a:ext cx="8903970" cy="5181600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65"/>
              </a:spcBef>
            </a:pPr>
            <a:r>
              <a:rPr sz="3500" spc="-80" dirty="0">
                <a:latin typeface="Arial"/>
                <a:cs typeface="Arial"/>
              </a:rPr>
              <a:t>K[Au(OH)</a:t>
            </a:r>
            <a:r>
              <a:rPr sz="4125" spc="-120" baseline="-24242" dirty="0">
                <a:latin typeface="Arial"/>
                <a:cs typeface="Arial"/>
              </a:rPr>
              <a:t>4</a:t>
            </a:r>
            <a:r>
              <a:rPr sz="3500" spc="-80" dirty="0">
                <a:latin typeface="Arial"/>
                <a:cs typeface="Arial"/>
              </a:rPr>
              <a:t>] </a:t>
            </a:r>
            <a:r>
              <a:rPr sz="3500" spc="90" dirty="0">
                <a:latin typeface="Arial"/>
                <a:cs typeface="Arial"/>
              </a:rPr>
              <a:t>consists </a:t>
            </a:r>
            <a:r>
              <a:rPr sz="3500" spc="140" dirty="0">
                <a:latin typeface="Arial"/>
                <a:cs typeface="Arial"/>
              </a:rPr>
              <a:t>of</a:t>
            </a:r>
            <a:r>
              <a:rPr sz="3500" spc="-645" dirty="0">
                <a:latin typeface="Arial"/>
                <a:cs typeface="Arial"/>
              </a:rPr>
              <a:t> </a:t>
            </a:r>
            <a:r>
              <a:rPr sz="3500" spc="-30" dirty="0">
                <a:latin typeface="Arial"/>
                <a:cs typeface="Arial"/>
              </a:rPr>
              <a:t>a </a:t>
            </a:r>
            <a:r>
              <a:rPr sz="3500" spc="50" dirty="0">
                <a:latin typeface="Arial"/>
                <a:cs typeface="Arial"/>
              </a:rPr>
              <a:t>complex </a:t>
            </a:r>
            <a:r>
              <a:rPr sz="3500" spc="40" dirty="0">
                <a:latin typeface="Arial"/>
                <a:cs typeface="Arial"/>
              </a:rPr>
              <a:t>ion </a:t>
            </a:r>
            <a:r>
              <a:rPr sz="3500" spc="30" dirty="0">
                <a:latin typeface="Arial"/>
                <a:cs typeface="Arial"/>
              </a:rPr>
              <a:t>(the</a:t>
            </a:r>
            <a:endParaRPr sz="3500">
              <a:latin typeface="Arial"/>
              <a:cs typeface="Arial"/>
            </a:endParaRPr>
          </a:p>
          <a:p>
            <a:pPr marL="38100" marR="177800">
              <a:lnSpc>
                <a:spcPct val="109300"/>
              </a:lnSpc>
              <a:spcBef>
                <a:spcPts val="885"/>
              </a:spcBef>
            </a:pPr>
            <a:r>
              <a:rPr sz="3500" spc="70" dirty="0">
                <a:latin typeface="Arial"/>
                <a:cs typeface="Arial"/>
              </a:rPr>
              <a:t>part </a:t>
            </a:r>
            <a:r>
              <a:rPr sz="3500" spc="140" dirty="0">
                <a:latin typeface="Arial"/>
                <a:cs typeface="Arial"/>
              </a:rPr>
              <a:t>of </a:t>
            </a:r>
            <a:r>
              <a:rPr sz="3500" spc="25" dirty="0">
                <a:latin typeface="Arial"/>
                <a:cs typeface="Arial"/>
              </a:rPr>
              <a:t>the </a:t>
            </a:r>
            <a:r>
              <a:rPr sz="3500" spc="80" dirty="0">
                <a:latin typeface="Arial"/>
                <a:cs typeface="Arial"/>
              </a:rPr>
              <a:t>formula </a:t>
            </a:r>
            <a:r>
              <a:rPr sz="3500" spc="35" dirty="0">
                <a:latin typeface="Arial"/>
                <a:cs typeface="Arial"/>
              </a:rPr>
              <a:t>enclosed </a:t>
            </a:r>
            <a:r>
              <a:rPr sz="3500" spc="50" dirty="0">
                <a:latin typeface="Arial"/>
                <a:cs typeface="Arial"/>
              </a:rPr>
              <a:t>in </a:t>
            </a:r>
            <a:r>
              <a:rPr sz="3500" spc="10" dirty="0">
                <a:latin typeface="Arial"/>
                <a:cs typeface="Arial"/>
              </a:rPr>
              <a:t>square  </a:t>
            </a:r>
            <a:r>
              <a:rPr sz="3500" spc="25" dirty="0">
                <a:latin typeface="Arial"/>
                <a:cs typeface="Arial"/>
              </a:rPr>
              <a:t>brackets) </a:t>
            </a:r>
            <a:r>
              <a:rPr sz="3500" dirty="0">
                <a:latin typeface="Arial"/>
                <a:cs typeface="Arial"/>
              </a:rPr>
              <a:t>and </a:t>
            </a:r>
            <a:r>
              <a:rPr sz="3500" spc="-5" dirty="0">
                <a:latin typeface="Arial"/>
                <a:cs typeface="Arial"/>
              </a:rPr>
              <a:t>one </a:t>
            </a:r>
            <a:r>
              <a:rPr sz="3500" spc="-125" dirty="0">
                <a:latin typeface="Arial"/>
                <a:cs typeface="Arial"/>
              </a:rPr>
              <a:t>K </a:t>
            </a:r>
            <a:r>
              <a:rPr sz="3500" spc="40" dirty="0">
                <a:latin typeface="Arial"/>
                <a:cs typeface="Arial"/>
              </a:rPr>
              <a:t>counter </a:t>
            </a:r>
            <a:r>
              <a:rPr sz="3500" spc="30" dirty="0">
                <a:latin typeface="Arial"/>
                <a:cs typeface="Arial"/>
              </a:rPr>
              <a:t>ion. </a:t>
            </a:r>
            <a:r>
              <a:rPr sz="3500" spc="-15" dirty="0">
                <a:latin typeface="Arial"/>
                <a:cs typeface="Arial"/>
              </a:rPr>
              <a:t>Because  </a:t>
            </a:r>
            <a:r>
              <a:rPr sz="3500" spc="25" dirty="0">
                <a:latin typeface="Arial"/>
                <a:cs typeface="Arial"/>
              </a:rPr>
              <a:t>the </a:t>
            </a:r>
            <a:r>
              <a:rPr sz="3500" dirty="0">
                <a:latin typeface="Arial"/>
                <a:cs typeface="Arial"/>
              </a:rPr>
              <a:t>overall </a:t>
            </a:r>
            <a:r>
              <a:rPr sz="3500" spc="10" dirty="0">
                <a:latin typeface="Arial"/>
                <a:cs typeface="Arial"/>
              </a:rPr>
              <a:t>charge </a:t>
            </a:r>
            <a:r>
              <a:rPr sz="3500" spc="15" dirty="0">
                <a:latin typeface="Arial"/>
                <a:cs typeface="Arial"/>
              </a:rPr>
              <a:t>on </a:t>
            </a:r>
            <a:r>
              <a:rPr sz="3500" spc="25" dirty="0">
                <a:latin typeface="Arial"/>
                <a:cs typeface="Arial"/>
              </a:rPr>
              <a:t>the </a:t>
            </a:r>
            <a:r>
              <a:rPr sz="3500" spc="60" dirty="0">
                <a:latin typeface="Arial"/>
                <a:cs typeface="Arial"/>
              </a:rPr>
              <a:t>compound </a:t>
            </a:r>
            <a:r>
              <a:rPr sz="3500" spc="80" dirty="0">
                <a:latin typeface="Arial"/>
                <a:cs typeface="Arial"/>
              </a:rPr>
              <a:t>is</a:t>
            </a:r>
            <a:r>
              <a:rPr sz="3500" spc="-680" dirty="0">
                <a:latin typeface="Arial"/>
                <a:cs typeface="Arial"/>
              </a:rPr>
              <a:t> </a:t>
            </a:r>
            <a:r>
              <a:rPr sz="3500" spc="-55" dirty="0">
                <a:latin typeface="Arial"/>
                <a:cs typeface="Arial"/>
              </a:rPr>
              <a:t>zero,</a:t>
            </a:r>
            <a:endParaRPr sz="35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105"/>
              </a:spcBef>
            </a:pPr>
            <a:r>
              <a:rPr sz="3500" spc="25" dirty="0">
                <a:latin typeface="Arial"/>
                <a:cs typeface="Arial"/>
              </a:rPr>
              <a:t>the </a:t>
            </a:r>
            <a:r>
              <a:rPr sz="3500" spc="50" dirty="0">
                <a:latin typeface="Arial"/>
                <a:cs typeface="Arial"/>
              </a:rPr>
              <a:t>complex </a:t>
            </a:r>
            <a:r>
              <a:rPr sz="3500" spc="40" dirty="0">
                <a:latin typeface="Arial"/>
                <a:cs typeface="Arial"/>
              </a:rPr>
              <a:t>ion </a:t>
            </a:r>
            <a:r>
              <a:rPr sz="3500" spc="80" dirty="0">
                <a:latin typeface="Arial"/>
                <a:cs typeface="Arial"/>
              </a:rPr>
              <a:t>is </a:t>
            </a:r>
            <a:r>
              <a:rPr sz="3500" spc="-80" dirty="0">
                <a:latin typeface="Arial"/>
                <a:cs typeface="Arial"/>
              </a:rPr>
              <a:t>[Au(OH)</a:t>
            </a:r>
            <a:r>
              <a:rPr sz="4125" spc="-120" baseline="-24242" dirty="0">
                <a:latin typeface="Arial"/>
                <a:cs typeface="Arial"/>
              </a:rPr>
              <a:t>4</a:t>
            </a:r>
            <a:r>
              <a:rPr sz="3500" spc="-80" dirty="0">
                <a:latin typeface="Arial"/>
                <a:cs typeface="Arial"/>
              </a:rPr>
              <a:t>]</a:t>
            </a:r>
            <a:r>
              <a:rPr sz="4125" spc="-120" baseline="26262" dirty="0">
                <a:latin typeface="Symbol"/>
                <a:cs typeface="Symbol"/>
              </a:rPr>
              <a:t></a:t>
            </a:r>
            <a:r>
              <a:rPr sz="3500" spc="-80" dirty="0">
                <a:latin typeface="Arial"/>
                <a:cs typeface="Arial"/>
              </a:rPr>
              <a:t>. </a:t>
            </a:r>
            <a:r>
              <a:rPr sz="3500" spc="-25" dirty="0">
                <a:latin typeface="Arial"/>
                <a:cs typeface="Arial"/>
              </a:rPr>
              <a:t>There </a:t>
            </a:r>
            <a:r>
              <a:rPr sz="3500" spc="-40" dirty="0">
                <a:latin typeface="Arial"/>
                <a:cs typeface="Arial"/>
              </a:rPr>
              <a:t>are</a:t>
            </a:r>
            <a:r>
              <a:rPr sz="3500" spc="-640" dirty="0">
                <a:latin typeface="Arial"/>
                <a:cs typeface="Arial"/>
              </a:rPr>
              <a:t> </a:t>
            </a:r>
            <a:r>
              <a:rPr sz="3500" spc="80" dirty="0">
                <a:latin typeface="Arial"/>
                <a:cs typeface="Arial"/>
              </a:rPr>
              <a:t>four</a:t>
            </a:r>
            <a:endParaRPr sz="3500">
              <a:latin typeface="Arial"/>
              <a:cs typeface="Arial"/>
            </a:endParaRPr>
          </a:p>
          <a:p>
            <a:pPr marL="38100" marR="270510">
              <a:lnSpc>
                <a:spcPct val="112200"/>
              </a:lnSpc>
              <a:spcBef>
                <a:spcPts val="1025"/>
              </a:spcBef>
              <a:tabLst>
                <a:tab pos="5271135" algn="l"/>
              </a:tabLst>
            </a:pPr>
            <a:r>
              <a:rPr sz="3500" spc="40" dirty="0">
                <a:latin typeface="Arial"/>
                <a:cs typeface="Arial"/>
              </a:rPr>
              <a:t>ligands </a:t>
            </a:r>
            <a:r>
              <a:rPr sz="3500" spc="-10" dirty="0">
                <a:latin typeface="Arial"/>
                <a:cs typeface="Arial"/>
              </a:rPr>
              <a:t>each </a:t>
            </a:r>
            <a:r>
              <a:rPr sz="3500" spc="80" dirty="0">
                <a:latin typeface="Arial"/>
                <a:cs typeface="Arial"/>
              </a:rPr>
              <a:t>with </a:t>
            </a:r>
            <a:r>
              <a:rPr sz="3500" spc="-30" dirty="0">
                <a:latin typeface="Arial"/>
                <a:cs typeface="Arial"/>
              </a:rPr>
              <a:t>a </a:t>
            </a:r>
            <a:r>
              <a:rPr sz="3500" spc="45" dirty="0">
                <a:latin typeface="Symbol"/>
                <a:cs typeface="Symbol"/>
              </a:rPr>
              <a:t></a:t>
            </a:r>
            <a:r>
              <a:rPr sz="3500" spc="45" dirty="0">
                <a:latin typeface="Arial"/>
                <a:cs typeface="Arial"/>
              </a:rPr>
              <a:t>1 </a:t>
            </a:r>
            <a:r>
              <a:rPr sz="3500" spc="-30" dirty="0">
                <a:latin typeface="Arial"/>
                <a:cs typeface="Arial"/>
              </a:rPr>
              <a:t>charge, </a:t>
            </a:r>
            <a:r>
              <a:rPr sz="3500" spc="45" dirty="0">
                <a:latin typeface="Arial"/>
                <a:cs typeface="Arial"/>
              </a:rPr>
              <a:t>making </a:t>
            </a:r>
            <a:r>
              <a:rPr sz="3500" spc="25" dirty="0">
                <a:latin typeface="Arial"/>
                <a:cs typeface="Arial"/>
              </a:rPr>
              <a:t>the  </a:t>
            </a:r>
            <a:r>
              <a:rPr sz="3500" spc="55" dirty="0">
                <a:latin typeface="Arial"/>
                <a:cs typeface="Arial"/>
              </a:rPr>
              <a:t>total </a:t>
            </a:r>
            <a:r>
              <a:rPr sz="3500" spc="10" dirty="0">
                <a:latin typeface="Arial"/>
                <a:cs typeface="Arial"/>
              </a:rPr>
              <a:t>negative charge</a:t>
            </a:r>
            <a:r>
              <a:rPr sz="3500" spc="-295" dirty="0">
                <a:latin typeface="Arial"/>
                <a:cs typeface="Arial"/>
              </a:rPr>
              <a:t> </a:t>
            </a:r>
            <a:r>
              <a:rPr sz="3500" spc="10" dirty="0">
                <a:latin typeface="Symbol"/>
                <a:cs typeface="Symbol"/>
              </a:rPr>
              <a:t></a:t>
            </a:r>
            <a:r>
              <a:rPr sz="3500" spc="60" dirty="0">
                <a:latin typeface="Times New Roman"/>
                <a:cs typeface="Times New Roman"/>
              </a:rPr>
              <a:t> </a:t>
            </a:r>
            <a:r>
              <a:rPr sz="3500" spc="-5" dirty="0">
                <a:latin typeface="Arial"/>
                <a:cs typeface="Arial"/>
              </a:rPr>
              <a:t>4.	</a:t>
            </a:r>
            <a:r>
              <a:rPr sz="3500" spc="-90" dirty="0">
                <a:latin typeface="Arial"/>
                <a:cs typeface="Arial"/>
              </a:rPr>
              <a:t>So </a:t>
            </a:r>
            <a:r>
              <a:rPr sz="3500" spc="25" dirty="0">
                <a:latin typeface="Arial"/>
                <a:cs typeface="Arial"/>
              </a:rPr>
              <a:t>the </a:t>
            </a:r>
            <a:r>
              <a:rPr sz="3500" spc="10" dirty="0">
                <a:latin typeface="Arial"/>
                <a:cs typeface="Arial"/>
              </a:rPr>
              <a:t>charge</a:t>
            </a:r>
            <a:r>
              <a:rPr sz="3500" spc="-295" dirty="0">
                <a:latin typeface="Arial"/>
                <a:cs typeface="Arial"/>
              </a:rPr>
              <a:t> </a:t>
            </a:r>
            <a:r>
              <a:rPr sz="3500" spc="15" dirty="0">
                <a:latin typeface="Arial"/>
                <a:cs typeface="Arial"/>
              </a:rPr>
              <a:t>on  </a:t>
            </a:r>
            <a:r>
              <a:rPr sz="3500" spc="25" dirty="0">
                <a:latin typeface="Arial"/>
                <a:cs typeface="Arial"/>
              </a:rPr>
              <a:t>the </a:t>
            </a:r>
            <a:r>
              <a:rPr sz="3500" spc="50" dirty="0">
                <a:latin typeface="Arial"/>
                <a:cs typeface="Arial"/>
              </a:rPr>
              <a:t>gold </a:t>
            </a:r>
            <a:r>
              <a:rPr sz="3500" spc="40" dirty="0">
                <a:latin typeface="Arial"/>
                <a:cs typeface="Arial"/>
              </a:rPr>
              <a:t>ion </a:t>
            </a:r>
            <a:r>
              <a:rPr sz="3500" spc="120" dirty="0">
                <a:latin typeface="Arial"/>
                <a:cs typeface="Arial"/>
              </a:rPr>
              <a:t>must</a:t>
            </a:r>
            <a:r>
              <a:rPr sz="3500" spc="-575" dirty="0">
                <a:latin typeface="Arial"/>
                <a:cs typeface="Arial"/>
              </a:rPr>
              <a:t> </a:t>
            </a:r>
            <a:r>
              <a:rPr sz="3500" spc="-25" dirty="0">
                <a:latin typeface="Arial"/>
                <a:cs typeface="Arial"/>
              </a:rPr>
              <a:t>be +3.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451899" y="350637"/>
            <a:ext cx="8847455" cy="610933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415925" marR="2410460" indent="-377825">
              <a:lnSpc>
                <a:spcPts val="4190"/>
              </a:lnSpc>
              <a:spcBef>
                <a:spcPts val="270"/>
              </a:spcBef>
              <a:buChar char="•"/>
              <a:tabLst>
                <a:tab pos="415290" algn="l"/>
                <a:tab pos="415925" algn="l"/>
              </a:tabLst>
            </a:pPr>
            <a:r>
              <a:rPr sz="3500" spc="35" dirty="0">
                <a:latin typeface="Arial"/>
                <a:cs typeface="Arial"/>
              </a:rPr>
              <a:t>Nomenclature </a:t>
            </a:r>
            <a:r>
              <a:rPr sz="3500" spc="140" dirty="0">
                <a:latin typeface="Arial"/>
                <a:cs typeface="Arial"/>
              </a:rPr>
              <a:t>of</a:t>
            </a:r>
            <a:r>
              <a:rPr sz="3500" spc="-295" dirty="0">
                <a:latin typeface="Arial"/>
                <a:cs typeface="Arial"/>
              </a:rPr>
              <a:t> </a:t>
            </a:r>
            <a:r>
              <a:rPr sz="3500" spc="20" dirty="0">
                <a:latin typeface="Arial"/>
                <a:cs typeface="Arial"/>
              </a:rPr>
              <a:t>Coordination  Compounds</a:t>
            </a:r>
            <a:endParaRPr sz="3500">
              <a:latin typeface="Arial"/>
              <a:cs typeface="Arial"/>
            </a:endParaRPr>
          </a:p>
          <a:p>
            <a:pPr marL="849630" marR="538480" lvl="1" indent="-307975">
              <a:lnSpc>
                <a:spcPts val="3640"/>
              </a:lnSpc>
              <a:spcBef>
                <a:spcPts val="735"/>
              </a:spcBef>
              <a:buChar char="–"/>
              <a:tabLst>
                <a:tab pos="850265" algn="l"/>
              </a:tabLst>
            </a:pPr>
            <a:r>
              <a:rPr sz="3050" spc="-35" dirty="0">
                <a:latin typeface="Arial"/>
                <a:cs typeface="Arial"/>
              </a:rPr>
              <a:t>The</a:t>
            </a:r>
            <a:r>
              <a:rPr sz="3050" spc="-65" dirty="0">
                <a:latin typeface="Arial"/>
                <a:cs typeface="Arial"/>
              </a:rPr>
              <a:t> </a:t>
            </a:r>
            <a:r>
              <a:rPr sz="3050" spc="60" dirty="0">
                <a:latin typeface="Arial"/>
                <a:cs typeface="Arial"/>
              </a:rPr>
              <a:t>cation</a:t>
            </a:r>
            <a:r>
              <a:rPr sz="3050" spc="-130" dirty="0">
                <a:latin typeface="Arial"/>
                <a:cs typeface="Arial"/>
              </a:rPr>
              <a:t> </a:t>
            </a:r>
            <a:r>
              <a:rPr sz="3050" spc="75" dirty="0">
                <a:latin typeface="Arial"/>
                <a:cs typeface="Arial"/>
              </a:rPr>
              <a:t>is</a:t>
            </a:r>
            <a:r>
              <a:rPr sz="3050" spc="-135" dirty="0">
                <a:latin typeface="Arial"/>
                <a:cs typeface="Arial"/>
              </a:rPr>
              <a:t> </a:t>
            </a:r>
            <a:r>
              <a:rPr sz="3050" spc="20" dirty="0">
                <a:latin typeface="Arial"/>
                <a:cs typeface="Arial"/>
              </a:rPr>
              <a:t>named</a:t>
            </a:r>
            <a:r>
              <a:rPr sz="3050" spc="-55" dirty="0">
                <a:latin typeface="Arial"/>
                <a:cs typeface="Arial"/>
              </a:rPr>
              <a:t> </a:t>
            </a:r>
            <a:r>
              <a:rPr sz="3050" spc="40" dirty="0">
                <a:latin typeface="Arial"/>
                <a:cs typeface="Arial"/>
              </a:rPr>
              <a:t>before</a:t>
            </a:r>
            <a:r>
              <a:rPr sz="3050" spc="-60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the</a:t>
            </a:r>
            <a:r>
              <a:rPr sz="3050" spc="-65" dirty="0">
                <a:latin typeface="Arial"/>
                <a:cs typeface="Arial"/>
              </a:rPr>
              <a:t> </a:t>
            </a:r>
            <a:r>
              <a:rPr sz="3050" spc="-40" dirty="0">
                <a:latin typeface="Arial"/>
                <a:cs typeface="Arial"/>
              </a:rPr>
              <a:t>anion,</a:t>
            </a:r>
            <a:r>
              <a:rPr sz="3050" spc="-25" dirty="0">
                <a:latin typeface="Arial"/>
                <a:cs typeface="Arial"/>
              </a:rPr>
              <a:t> </a:t>
            </a:r>
            <a:r>
              <a:rPr sz="3050" spc="5" dirty="0">
                <a:latin typeface="Arial"/>
                <a:cs typeface="Arial"/>
              </a:rPr>
              <a:t>as</a:t>
            </a:r>
            <a:r>
              <a:rPr sz="3050" spc="-130" dirty="0">
                <a:latin typeface="Arial"/>
                <a:cs typeface="Arial"/>
              </a:rPr>
              <a:t> </a:t>
            </a:r>
            <a:r>
              <a:rPr sz="3050" spc="50" dirty="0">
                <a:latin typeface="Arial"/>
                <a:cs typeface="Arial"/>
              </a:rPr>
              <a:t>in  </a:t>
            </a:r>
            <a:r>
              <a:rPr sz="3050" spc="25" dirty="0">
                <a:latin typeface="Arial"/>
                <a:cs typeface="Arial"/>
              </a:rPr>
              <a:t>other </a:t>
            </a:r>
            <a:r>
              <a:rPr sz="3050" spc="55" dirty="0">
                <a:latin typeface="Arial"/>
                <a:cs typeface="Arial"/>
              </a:rPr>
              <a:t>ionic</a:t>
            </a:r>
            <a:r>
              <a:rPr sz="3050" spc="-200" dirty="0">
                <a:latin typeface="Arial"/>
                <a:cs typeface="Arial"/>
              </a:rPr>
              <a:t> </a:t>
            </a:r>
            <a:r>
              <a:rPr sz="3050" spc="45" dirty="0">
                <a:latin typeface="Arial"/>
                <a:cs typeface="Arial"/>
              </a:rPr>
              <a:t>compounds.</a:t>
            </a:r>
            <a:endParaRPr sz="3050">
              <a:latin typeface="Arial"/>
              <a:cs typeface="Arial"/>
            </a:endParaRPr>
          </a:p>
          <a:p>
            <a:pPr marL="849630" marR="34925" lvl="1" indent="-307975">
              <a:lnSpc>
                <a:spcPts val="3640"/>
              </a:lnSpc>
              <a:spcBef>
                <a:spcPts val="735"/>
              </a:spcBef>
              <a:buChar char="–"/>
              <a:tabLst>
                <a:tab pos="850265" algn="l"/>
              </a:tabLst>
            </a:pPr>
            <a:r>
              <a:rPr sz="3050" spc="25" dirty="0">
                <a:latin typeface="Arial"/>
                <a:cs typeface="Arial"/>
              </a:rPr>
              <a:t>Within </a:t>
            </a:r>
            <a:r>
              <a:rPr sz="3050" spc="-20" dirty="0">
                <a:latin typeface="Arial"/>
                <a:cs typeface="Arial"/>
              </a:rPr>
              <a:t>a </a:t>
            </a:r>
            <a:r>
              <a:rPr sz="3050" spc="70" dirty="0">
                <a:latin typeface="Arial"/>
                <a:cs typeface="Arial"/>
              </a:rPr>
              <a:t>complex </a:t>
            </a:r>
            <a:r>
              <a:rPr sz="3050" spc="-35" dirty="0">
                <a:latin typeface="Arial"/>
                <a:cs typeface="Arial"/>
              </a:rPr>
              <a:t>ion, </a:t>
            </a:r>
            <a:r>
              <a:rPr sz="3050" spc="10" dirty="0">
                <a:latin typeface="Arial"/>
                <a:cs typeface="Arial"/>
              </a:rPr>
              <a:t>the </a:t>
            </a:r>
            <a:r>
              <a:rPr sz="3050" spc="40" dirty="0">
                <a:latin typeface="Arial"/>
                <a:cs typeface="Arial"/>
              </a:rPr>
              <a:t>ligands </a:t>
            </a:r>
            <a:r>
              <a:rPr sz="3050" spc="-45" dirty="0">
                <a:latin typeface="Arial"/>
                <a:cs typeface="Arial"/>
              </a:rPr>
              <a:t>are </a:t>
            </a:r>
            <a:r>
              <a:rPr sz="3050" spc="20" dirty="0">
                <a:latin typeface="Arial"/>
                <a:cs typeface="Arial"/>
              </a:rPr>
              <a:t>named  </a:t>
            </a:r>
            <a:r>
              <a:rPr sz="3050" spc="25" dirty="0">
                <a:latin typeface="Arial"/>
                <a:cs typeface="Arial"/>
              </a:rPr>
              <a:t>ﬁrst,</a:t>
            </a:r>
            <a:r>
              <a:rPr sz="3050" spc="-30" dirty="0">
                <a:latin typeface="Arial"/>
                <a:cs typeface="Arial"/>
              </a:rPr>
              <a:t> </a:t>
            </a:r>
            <a:r>
              <a:rPr sz="3050" spc="50" dirty="0">
                <a:latin typeface="Arial"/>
                <a:cs typeface="Arial"/>
              </a:rPr>
              <a:t>in</a:t>
            </a:r>
            <a:r>
              <a:rPr sz="3050" spc="-135" dirty="0">
                <a:latin typeface="Arial"/>
                <a:cs typeface="Arial"/>
              </a:rPr>
              <a:t> </a:t>
            </a:r>
            <a:r>
              <a:rPr sz="3050" spc="35" dirty="0">
                <a:latin typeface="Arial"/>
                <a:cs typeface="Arial"/>
              </a:rPr>
              <a:t>alphabetical</a:t>
            </a:r>
            <a:r>
              <a:rPr sz="3050" spc="-60" dirty="0">
                <a:latin typeface="Arial"/>
                <a:cs typeface="Arial"/>
              </a:rPr>
              <a:t> </a:t>
            </a:r>
            <a:r>
              <a:rPr sz="3050" spc="-75" dirty="0">
                <a:latin typeface="Arial"/>
                <a:cs typeface="Arial"/>
              </a:rPr>
              <a:t>order,</a:t>
            </a:r>
            <a:r>
              <a:rPr sz="3050" spc="-30" dirty="0">
                <a:latin typeface="Arial"/>
                <a:cs typeface="Arial"/>
              </a:rPr>
              <a:t> </a:t>
            </a:r>
            <a:r>
              <a:rPr sz="3050" spc="-20" dirty="0">
                <a:latin typeface="Arial"/>
                <a:cs typeface="Arial"/>
              </a:rPr>
              <a:t>and</a:t>
            </a:r>
            <a:r>
              <a:rPr sz="3050" spc="-60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the</a:t>
            </a:r>
            <a:r>
              <a:rPr sz="3050" spc="-60" dirty="0">
                <a:latin typeface="Arial"/>
                <a:cs typeface="Arial"/>
              </a:rPr>
              <a:t> </a:t>
            </a:r>
            <a:r>
              <a:rPr sz="3050" spc="65" dirty="0">
                <a:latin typeface="Arial"/>
                <a:cs typeface="Arial"/>
              </a:rPr>
              <a:t>metal</a:t>
            </a:r>
            <a:r>
              <a:rPr sz="3050" spc="-60" dirty="0">
                <a:latin typeface="Arial"/>
                <a:cs typeface="Arial"/>
              </a:rPr>
              <a:t> </a:t>
            </a:r>
            <a:r>
              <a:rPr sz="3050" spc="50" dirty="0">
                <a:latin typeface="Arial"/>
                <a:cs typeface="Arial"/>
              </a:rPr>
              <a:t>ion</a:t>
            </a:r>
            <a:r>
              <a:rPr sz="3050" spc="-135" dirty="0">
                <a:latin typeface="Arial"/>
                <a:cs typeface="Arial"/>
              </a:rPr>
              <a:t> </a:t>
            </a:r>
            <a:r>
              <a:rPr sz="3050" spc="75" dirty="0">
                <a:latin typeface="Arial"/>
                <a:cs typeface="Arial"/>
              </a:rPr>
              <a:t>is  </a:t>
            </a:r>
            <a:r>
              <a:rPr sz="3050" spc="20" dirty="0">
                <a:latin typeface="Arial"/>
                <a:cs typeface="Arial"/>
              </a:rPr>
              <a:t>named</a:t>
            </a:r>
            <a:r>
              <a:rPr sz="3050" spc="-60" dirty="0">
                <a:latin typeface="Arial"/>
                <a:cs typeface="Arial"/>
              </a:rPr>
              <a:t> </a:t>
            </a:r>
            <a:r>
              <a:rPr sz="3050" spc="30" dirty="0">
                <a:latin typeface="Arial"/>
                <a:cs typeface="Arial"/>
              </a:rPr>
              <a:t>last.</a:t>
            </a:r>
            <a:endParaRPr sz="3050">
              <a:latin typeface="Arial"/>
              <a:cs typeface="Arial"/>
            </a:endParaRPr>
          </a:p>
          <a:p>
            <a:pPr marL="849630" marR="30480" lvl="1" indent="-307975">
              <a:lnSpc>
                <a:spcPts val="3640"/>
              </a:lnSpc>
              <a:spcBef>
                <a:spcPts val="730"/>
              </a:spcBef>
              <a:buChar char="–"/>
              <a:tabLst>
                <a:tab pos="850265" algn="l"/>
                <a:tab pos="2248535" algn="l"/>
              </a:tabLst>
            </a:pPr>
            <a:r>
              <a:rPr sz="3050" spc="-35" dirty="0">
                <a:latin typeface="Arial"/>
                <a:cs typeface="Arial"/>
              </a:rPr>
              <a:t>The </a:t>
            </a:r>
            <a:r>
              <a:rPr sz="3050" spc="25" dirty="0">
                <a:latin typeface="Arial"/>
                <a:cs typeface="Arial"/>
              </a:rPr>
              <a:t>names </a:t>
            </a:r>
            <a:r>
              <a:rPr sz="3050" spc="140" dirty="0">
                <a:latin typeface="Arial"/>
                <a:cs typeface="Arial"/>
              </a:rPr>
              <a:t>of </a:t>
            </a:r>
            <a:r>
              <a:rPr sz="3050" spc="25" dirty="0">
                <a:latin typeface="Arial"/>
                <a:cs typeface="Arial"/>
              </a:rPr>
              <a:t>anionic </a:t>
            </a:r>
            <a:r>
              <a:rPr sz="3050" spc="40" dirty="0">
                <a:latin typeface="Arial"/>
                <a:cs typeface="Arial"/>
              </a:rPr>
              <a:t>ligands </a:t>
            </a:r>
            <a:r>
              <a:rPr sz="3050" spc="-20" dirty="0">
                <a:latin typeface="Arial"/>
                <a:cs typeface="Arial"/>
              </a:rPr>
              <a:t>end </a:t>
            </a:r>
            <a:r>
              <a:rPr sz="3050" spc="85" dirty="0">
                <a:latin typeface="Arial"/>
                <a:cs typeface="Arial"/>
              </a:rPr>
              <a:t>with </a:t>
            </a:r>
            <a:r>
              <a:rPr sz="3050" spc="10" dirty="0">
                <a:latin typeface="Arial"/>
                <a:cs typeface="Arial"/>
              </a:rPr>
              <a:t>the  </a:t>
            </a:r>
            <a:r>
              <a:rPr sz="3050" spc="-110" dirty="0">
                <a:latin typeface="Arial"/>
                <a:cs typeface="Arial"/>
              </a:rPr>
              <a:t>letter</a:t>
            </a:r>
            <a:r>
              <a:rPr sz="3150" i="1" spc="-110" dirty="0">
                <a:latin typeface="Arial"/>
                <a:cs typeface="Arial"/>
              </a:rPr>
              <a:t>o,	</a:t>
            </a:r>
            <a:r>
              <a:rPr sz="3050" spc="-5" dirty="0">
                <a:latin typeface="Arial"/>
                <a:cs typeface="Arial"/>
              </a:rPr>
              <a:t>whereas </a:t>
            </a:r>
            <a:r>
              <a:rPr sz="3050" spc="-20" dirty="0">
                <a:latin typeface="Arial"/>
                <a:cs typeface="Arial"/>
              </a:rPr>
              <a:t>neutral </a:t>
            </a:r>
            <a:r>
              <a:rPr sz="3050" spc="40" dirty="0">
                <a:latin typeface="Arial"/>
                <a:cs typeface="Arial"/>
              </a:rPr>
              <a:t>ligands </a:t>
            </a:r>
            <a:r>
              <a:rPr sz="3050" spc="-45" dirty="0">
                <a:latin typeface="Arial"/>
                <a:cs typeface="Arial"/>
              </a:rPr>
              <a:t>are </a:t>
            </a:r>
            <a:r>
              <a:rPr sz="3050" spc="-5" dirty="0">
                <a:latin typeface="Arial"/>
                <a:cs typeface="Arial"/>
              </a:rPr>
              <a:t>usually  </a:t>
            </a:r>
            <a:r>
              <a:rPr sz="3050" spc="40" dirty="0">
                <a:latin typeface="Arial"/>
                <a:cs typeface="Arial"/>
              </a:rPr>
              <a:t>called </a:t>
            </a:r>
            <a:r>
              <a:rPr sz="3050" dirty="0">
                <a:latin typeface="Arial"/>
                <a:cs typeface="Arial"/>
              </a:rPr>
              <a:t>by </a:t>
            </a:r>
            <a:r>
              <a:rPr sz="3050" spc="10" dirty="0">
                <a:latin typeface="Arial"/>
                <a:cs typeface="Arial"/>
              </a:rPr>
              <a:t>the </a:t>
            </a:r>
            <a:r>
              <a:rPr sz="3050" spc="25" dirty="0">
                <a:latin typeface="Arial"/>
                <a:cs typeface="Arial"/>
              </a:rPr>
              <a:t>names </a:t>
            </a:r>
            <a:r>
              <a:rPr sz="3050" spc="140" dirty="0">
                <a:latin typeface="Arial"/>
                <a:cs typeface="Arial"/>
              </a:rPr>
              <a:t>of </a:t>
            </a:r>
            <a:r>
              <a:rPr sz="3050" spc="10" dirty="0">
                <a:latin typeface="Arial"/>
                <a:cs typeface="Arial"/>
              </a:rPr>
              <a:t>the </a:t>
            </a:r>
            <a:r>
              <a:rPr sz="3050" spc="40" dirty="0">
                <a:latin typeface="Arial"/>
                <a:cs typeface="Arial"/>
              </a:rPr>
              <a:t>molecules. </a:t>
            </a:r>
            <a:r>
              <a:rPr sz="3050" spc="-35" dirty="0">
                <a:latin typeface="Arial"/>
                <a:cs typeface="Arial"/>
              </a:rPr>
              <a:t>The  </a:t>
            </a:r>
            <a:r>
              <a:rPr sz="3050" spc="40" dirty="0">
                <a:latin typeface="Arial"/>
                <a:cs typeface="Arial"/>
              </a:rPr>
              <a:t>exceptions </a:t>
            </a:r>
            <a:r>
              <a:rPr sz="3050" spc="-45" dirty="0">
                <a:latin typeface="Arial"/>
                <a:cs typeface="Arial"/>
              </a:rPr>
              <a:t>are </a:t>
            </a:r>
            <a:r>
              <a:rPr sz="3050" spc="-165" dirty="0">
                <a:latin typeface="Arial"/>
                <a:cs typeface="Arial"/>
              </a:rPr>
              <a:t>H</a:t>
            </a:r>
            <a:r>
              <a:rPr sz="3600" spc="-247" baseline="-25462" dirty="0">
                <a:latin typeface="Arial"/>
                <a:cs typeface="Arial"/>
              </a:rPr>
              <a:t>2</a:t>
            </a:r>
            <a:r>
              <a:rPr sz="3050" spc="-165" dirty="0">
                <a:latin typeface="Arial"/>
                <a:cs typeface="Arial"/>
              </a:rPr>
              <a:t>O </a:t>
            </a:r>
            <a:r>
              <a:rPr sz="3050" spc="-10" dirty="0">
                <a:latin typeface="Arial"/>
                <a:cs typeface="Arial"/>
              </a:rPr>
              <a:t>(aquo), </a:t>
            </a:r>
            <a:r>
              <a:rPr sz="3050" spc="-235" dirty="0">
                <a:latin typeface="Arial"/>
                <a:cs typeface="Arial"/>
              </a:rPr>
              <a:t>CO </a:t>
            </a:r>
            <a:r>
              <a:rPr sz="3050" spc="5" dirty="0">
                <a:latin typeface="Arial"/>
                <a:cs typeface="Arial"/>
              </a:rPr>
              <a:t>(carbonyl),</a:t>
            </a:r>
            <a:r>
              <a:rPr sz="3050" spc="-60" dirty="0">
                <a:latin typeface="Arial"/>
                <a:cs typeface="Arial"/>
              </a:rPr>
              <a:t> </a:t>
            </a:r>
            <a:r>
              <a:rPr sz="3050" spc="-20" dirty="0">
                <a:latin typeface="Arial"/>
                <a:cs typeface="Arial"/>
              </a:rPr>
              <a:t>and</a:t>
            </a:r>
            <a:endParaRPr sz="3050">
              <a:latin typeface="Arial"/>
              <a:cs typeface="Arial"/>
            </a:endParaRPr>
          </a:p>
          <a:p>
            <a:pPr marL="849630">
              <a:lnSpc>
                <a:spcPct val="100000"/>
              </a:lnSpc>
              <a:spcBef>
                <a:spcPts val="725"/>
              </a:spcBef>
            </a:pPr>
            <a:r>
              <a:rPr sz="3050" spc="-85" dirty="0">
                <a:latin typeface="Arial"/>
                <a:cs typeface="Arial"/>
              </a:rPr>
              <a:t>NH</a:t>
            </a:r>
            <a:r>
              <a:rPr sz="3600" spc="-127" baseline="-25462" dirty="0">
                <a:latin typeface="Arial"/>
                <a:cs typeface="Arial"/>
              </a:rPr>
              <a:t>3</a:t>
            </a:r>
            <a:r>
              <a:rPr sz="3600" spc="165" baseline="-25462" dirty="0">
                <a:latin typeface="Arial"/>
                <a:cs typeface="Arial"/>
              </a:rPr>
              <a:t> </a:t>
            </a:r>
            <a:r>
              <a:rPr sz="3050" spc="55" dirty="0">
                <a:latin typeface="Arial"/>
                <a:cs typeface="Arial"/>
              </a:rPr>
              <a:t>(ammine).</a:t>
            </a:r>
            <a:endParaRPr sz="3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9819" y="400388"/>
            <a:ext cx="7482205" cy="133794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ctr">
              <a:lnSpc>
                <a:spcPts val="3310"/>
              </a:lnSpc>
              <a:spcBef>
                <a:spcPts val="535"/>
              </a:spcBef>
              <a:tabLst>
                <a:tab pos="1292860" algn="l"/>
                <a:tab pos="3154045" algn="l"/>
                <a:tab pos="5120005" algn="l"/>
                <a:tab pos="5763895" algn="l"/>
                <a:tab pos="6855459" algn="l"/>
              </a:tabLst>
            </a:pPr>
            <a:r>
              <a:rPr sz="3050" spc="325" dirty="0"/>
              <a:t>–</a:t>
            </a:r>
            <a:r>
              <a:rPr sz="3050" spc="-455" dirty="0"/>
              <a:t> </a:t>
            </a:r>
            <a:r>
              <a:rPr sz="3050" spc="-55" dirty="0"/>
              <a:t>When</a:t>
            </a:r>
            <a:r>
              <a:rPr sz="3050" spc="-130" dirty="0"/>
              <a:t> </a:t>
            </a:r>
            <a:r>
              <a:rPr sz="3050" spc="105" dirty="0"/>
              <a:t>two</a:t>
            </a:r>
            <a:r>
              <a:rPr sz="3050" spc="-80" dirty="0"/>
              <a:t> </a:t>
            </a:r>
            <a:r>
              <a:rPr sz="3050" spc="45" dirty="0"/>
              <a:t>or</a:t>
            </a:r>
            <a:r>
              <a:rPr sz="3050" spc="-130" dirty="0"/>
              <a:t> </a:t>
            </a:r>
            <a:r>
              <a:rPr sz="3050" spc="45" dirty="0"/>
              <a:t>more</a:t>
            </a:r>
            <a:r>
              <a:rPr sz="3050" spc="-65" dirty="0"/>
              <a:t> </a:t>
            </a:r>
            <a:r>
              <a:rPr sz="3050" spc="140" dirty="0"/>
              <a:t>of</a:t>
            </a:r>
            <a:r>
              <a:rPr sz="3050" spc="-50" dirty="0"/>
              <a:t> </a:t>
            </a:r>
            <a:r>
              <a:rPr sz="3050" spc="10" dirty="0"/>
              <a:t>the</a:t>
            </a:r>
            <a:r>
              <a:rPr sz="3050" spc="-65" dirty="0"/>
              <a:t> </a:t>
            </a:r>
            <a:r>
              <a:rPr sz="3050" spc="25" dirty="0"/>
              <a:t>same</a:t>
            </a:r>
            <a:r>
              <a:rPr sz="3050" spc="-65" dirty="0"/>
              <a:t> </a:t>
            </a:r>
            <a:r>
              <a:rPr sz="3050" spc="30" dirty="0"/>
              <a:t>ligand</a:t>
            </a:r>
            <a:r>
              <a:rPr sz="3050" spc="-55" dirty="0"/>
              <a:t> </a:t>
            </a:r>
            <a:r>
              <a:rPr sz="3050" spc="-45" dirty="0"/>
              <a:t>are  </a:t>
            </a:r>
            <a:r>
              <a:rPr sz="3050" spc="-25" dirty="0"/>
              <a:t>present, </a:t>
            </a:r>
            <a:r>
              <a:rPr sz="3050" spc="-30" dirty="0"/>
              <a:t>use</a:t>
            </a:r>
            <a:r>
              <a:rPr sz="3050" spc="20" dirty="0"/>
              <a:t> </a:t>
            </a:r>
            <a:r>
              <a:rPr sz="3050" spc="-75" dirty="0"/>
              <a:t>Greek</a:t>
            </a:r>
            <a:r>
              <a:rPr sz="3050" spc="-55" dirty="0"/>
              <a:t> </a:t>
            </a:r>
            <a:r>
              <a:rPr sz="3050" spc="-60" dirty="0"/>
              <a:t>preﬁxes</a:t>
            </a:r>
            <a:r>
              <a:rPr sz="3150" i="1" spc="-60" dirty="0">
                <a:latin typeface="Arial"/>
                <a:cs typeface="Arial"/>
              </a:rPr>
              <a:t>di	</a:t>
            </a:r>
            <a:r>
              <a:rPr sz="3050" spc="-420" dirty="0"/>
              <a:t>-</a:t>
            </a:r>
            <a:r>
              <a:rPr sz="3150" i="1" spc="-420" dirty="0">
                <a:latin typeface="Arial"/>
                <a:cs typeface="Arial"/>
              </a:rPr>
              <a:t>t</a:t>
            </a:r>
            <a:r>
              <a:rPr sz="3050" spc="-420" dirty="0"/>
              <a:t>,</a:t>
            </a:r>
            <a:r>
              <a:rPr sz="3050" spc="-575" dirty="0"/>
              <a:t> </a:t>
            </a:r>
            <a:r>
              <a:rPr sz="3150" i="1" spc="-5" dirty="0">
                <a:latin typeface="Arial"/>
                <a:cs typeface="Arial"/>
              </a:rPr>
              <a:t>ri	</a:t>
            </a:r>
            <a:r>
              <a:rPr sz="3050" spc="-420" dirty="0"/>
              <a:t>-</a:t>
            </a:r>
            <a:r>
              <a:rPr sz="3150" i="1" spc="-420" dirty="0">
                <a:latin typeface="Arial"/>
                <a:cs typeface="Arial"/>
              </a:rPr>
              <a:t>t</a:t>
            </a:r>
            <a:r>
              <a:rPr sz="3050" spc="-420" dirty="0"/>
              <a:t>,</a:t>
            </a:r>
            <a:r>
              <a:rPr sz="3050" spc="-575" dirty="0"/>
              <a:t> </a:t>
            </a:r>
            <a:r>
              <a:rPr sz="3150" i="1" spc="-30" dirty="0">
                <a:latin typeface="Arial"/>
                <a:cs typeface="Arial"/>
              </a:rPr>
              <a:t>etra	</a:t>
            </a:r>
            <a:r>
              <a:rPr sz="3050" spc="-190" dirty="0"/>
              <a:t>-,  </a:t>
            </a:r>
            <a:r>
              <a:rPr sz="3150" i="1" spc="-35" dirty="0">
                <a:latin typeface="Arial"/>
                <a:cs typeface="Arial"/>
              </a:rPr>
              <a:t>penta	</a:t>
            </a:r>
            <a:r>
              <a:rPr sz="3050" spc="-190" dirty="0"/>
              <a:t>-,</a:t>
            </a:r>
            <a:r>
              <a:rPr sz="3050" spc="-20" dirty="0"/>
              <a:t> </a:t>
            </a:r>
            <a:r>
              <a:rPr sz="3050" spc="-280" dirty="0"/>
              <a:t>and</a:t>
            </a:r>
            <a:r>
              <a:rPr sz="3150" i="1" spc="-280" dirty="0">
                <a:latin typeface="Arial"/>
                <a:cs typeface="Arial"/>
              </a:rPr>
              <a:t>hexa	</a:t>
            </a:r>
            <a:r>
              <a:rPr sz="3050" spc="-165" dirty="0"/>
              <a:t>- </a:t>
            </a:r>
            <a:r>
              <a:rPr sz="3050" spc="100" dirty="0"/>
              <a:t>to </a:t>
            </a:r>
            <a:r>
              <a:rPr sz="3050" spc="60" dirty="0"/>
              <a:t>specify </a:t>
            </a:r>
            <a:r>
              <a:rPr sz="3050" spc="30" dirty="0"/>
              <a:t>their</a:t>
            </a:r>
            <a:r>
              <a:rPr sz="3050" spc="-370" dirty="0"/>
              <a:t> </a:t>
            </a:r>
            <a:r>
              <a:rPr sz="3050" spc="-25" dirty="0"/>
              <a:t>number.</a:t>
            </a:r>
            <a:endParaRPr sz="30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80718" y="1837294"/>
            <a:ext cx="8320405" cy="48844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30225" marR="5080">
              <a:lnSpc>
                <a:spcPts val="3310"/>
              </a:lnSpc>
              <a:spcBef>
                <a:spcPts val="535"/>
              </a:spcBef>
              <a:tabLst>
                <a:tab pos="4070350" algn="l"/>
                <a:tab pos="7792720" algn="l"/>
              </a:tabLst>
            </a:pPr>
            <a:r>
              <a:rPr sz="3050" spc="25" dirty="0">
                <a:latin typeface="Arial"/>
                <a:cs typeface="Arial"/>
              </a:rPr>
              <a:t>(Preﬁxes </a:t>
            </a:r>
            <a:r>
              <a:rPr sz="3050" spc="-45" dirty="0">
                <a:latin typeface="Arial"/>
                <a:cs typeface="Arial"/>
              </a:rPr>
              <a:t>are </a:t>
            </a:r>
            <a:r>
              <a:rPr sz="3050" spc="55" dirty="0">
                <a:latin typeface="Arial"/>
                <a:cs typeface="Arial"/>
              </a:rPr>
              <a:t>not </a:t>
            </a:r>
            <a:r>
              <a:rPr sz="3050" spc="30" dirty="0">
                <a:latin typeface="Arial"/>
                <a:cs typeface="Arial"/>
              </a:rPr>
              <a:t>included </a:t>
            </a:r>
            <a:r>
              <a:rPr sz="3050" spc="50" dirty="0">
                <a:latin typeface="Arial"/>
                <a:cs typeface="Arial"/>
              </a:rPr>
              <a:t>in </a:t>
            </a:r>
            <a:r>
              <a:rPr sz="3050" spc="35" dirty="0">
                <a:latin typeface="Arial"/>
                <a:cs typeface="Arial"/>
              </a:rPr>
              <a:t>determining </a:t>
            </a:r>
            <a:r>
              <a:rPr sz="3050" spc="10" dirty="0">
                <a:latin typeface="Arial"/>
                <a:cs typeface="Arial"/>
              </a:rPr>
              <a:t>the  </a:t>
            </a:r>
            <a:r>
              <a:rPr sz="3050" spc="35" dirty="0">
                <a:latin typeface="Arial"/>
                <a:cs typeface="Arial"/>
              </a:rPr>
              <a:t>alphabetical</a:t>
            </a:r>
            <a:r>
              <a:rPr sz="3050" spc="-55" dirty="0">
                <a:latin typeface="Arial"/>
                <a:cs typeface="Arial"/>
              </a:rPr>
              <a:t> </a:t>
            </a:r>
            <a:r>
              <a:rPr sz="3050" spc="-30" dirty="0">
                <a:latin typeface="Arial"/>
                <a:cs typeface="Arial"/>
              </a:rPr>
              <a:t>order.)	</a:t>
            </a:r>
            <a:r>
              <a:rPr sz="3050" spc="-55" dirty="0">
                <a:latin typeface="Arial"/>
                <a:cs typeface="Arial"/>
              </a:rPr>
              <a:t>When </a:t>
            </a:r>
            <a:r>
              <a:rPr sz="3050" spc="10" dirty="0">
                <a:latin typeface="Arial"/>
                <a:cs typeface="Arial"/>
              </a:rPr>
              <a:t>the name </a:t>
            </a:r>
            <a:r>
              <a:rPr sz="3050" spc="140" dirty="0">
                <a:latin typeface="Arial"/>
                <a:cs typeface="Arial"/>
              </a:rPr>
              <a:t>of </a:t>
            </a:r>
            <a:r>
              <a:rPr sz="3050" spc="10" dirty="0">
                <a:latin typeface="Arial"/>
                <a:cs typeface="Arial"/>
              </a:rPr>
              <a:t>the  </a:t>
            </a:r>
            <a:r>
              <a:rPr sz="3050" spc="30" dirty="0">
                <a:latin typeface="Arial"/>
                <a:cs typeface="Arial"/>
              </a:rPr>
              <a:t>ligand </a:t>
            </a:r>
            <a:r>
              <a:rPr sz="3050" spc="40" dirty="0">
                <a:latin typeface="Arial"/>
                <a:cs typeface="Arial"/>
              </a:rPr>
              <a:t>contains </a:t>
            </a:r>
            <a:r>
              <a:rPr sz="3050" spc="-20" dirty="0">
                <a:latin typeface="Arial"/>
                <a:cs typeface="Arial"/>
              </a:rPr>
              <a:t>a </a:t>
            </a:r>
            <a:r>
              <a:rPr sz="3050" spc="-75" dirty="0">
                <a:latin typeface="Arial"/>
                <a:cs typeface="Arial"/>
              </a:rPr>
              <a:t>Greek </a:t>
            </a:r>
            <a:r>
              <a:rPr sz="3050" dirty="0">
                <a:latin typeface="Arial"/>
                <a:cs typeface="Arial"/>
              </a:rPr>
              <a:t>preﬁx, </a:t>
            </a:r>
            <a:r>
              <a:rPr sz="3050" spc="-20" dirty="0">
                <a:latin typeface="Arial"/>
                <a:cs typeface="Arial"/>
              </a:rPr>
              <a:t>a </a:t>
            </a:r>
            <a:r>
              <a:rPr sz="3050" spc="70" dirty="0">
                <a:latin typeface="Arial"/>
                <a:cs typeface="Arial"/>
              </a:rPr>
              <a:t>different</a:t>
            </a:r>
            <a:r>
              <a:rPr sz="3050" spc="-560" dirty="0">
                <a:latin typeface="Arial"/>
                <a:cs typeface="Arial"/>
              </a:rPr>
              <a:t> </a:t>
            </a:r>
            <a:r>
              <a:rPr sz="3050" spc="40" dirty="0">
                <a:latin typeface="Arial"/>
                <a:cs typeface="Arial"/>
              </a:rPr>
              <a:t>set  </a:t>
            </a:r>
            <a:r>
              <a:rPr sz="3050" spc="140" dirty="0">
                <a:latin typeface="Arial"/>
                <a:cs typeface="Arial"/>
              </a:rPr>
              <a:t>of </a:t>
            </a:r>
            <a:r>
              <a:rPr sz="3050" spc="35" dirty="0">
                <a:latin typeface="Arial"/>
                <a:cs typeface="Arial"/>
              </a:rPr>
              <a:t>preﬁxes </a:t>
            </a:r>
            <a:r>
              <a:rPr sz="3050" spc="-45" dirty="0">
                <a:latin typeface="Arial"/>
                <a:cs typeface="Arial"/>
              </a:rPr>
              <a:t>are </a:t>
            </a:r>
            <a:r>
              <a:rPr sz="3050" spc="-10" dirty="0">
                <a:latin typeface="Arial"/>
                <a:cs typeface="Arial"/>
              </a:rPr>
              <a:t>used </a:t>
            </a:r>
            <a:r>
              <a:rPr sz="3050" spc="110" dirty="0">
                <a:latin typeface="Arial"/>
                <a:cs typeface="Arial"/>
              </a:rPr>
              <a:t>for </a:t>
            </a:r>
            <a:r>
              <a:rPr sz="3050" spc="10" dirty="0">
                <a:latin typeface="Arial"/>
                <a:cs typeface="Arial"/>
              </a:rPr>
              <a:t>the</a:t>
            </a:r>
            <a:r>
              <a:rPr sz="3050" spc="-565" dirty="0">
                <a:latin typeface="Arial"/>
                <a:cs typeface="Arial"/>
              </a:rPr>
              <a:t> </a:t>
            </a:r>
            <a:r>
              <a:rPr sz="3050" spc="15" dirty="0">
                <a:latin typeface="Arial"/>
                <a:cs typeface="Arial"/>
              </a:rPr>
              <a:t>ligand:</a:t>
            </a:r>
            <a:r>
              <a:rPr sz="3050" spc="25" dirty="0">
                <a:latin typeface="Arial"/>
                <a:cs typeface="Arial"/>
              </a:rPr>
              <a:t> </a:t>
            </a:r>
            <a:r>
              <a:rPr sz="3150" i="1" spc="-515" dirty="0">
                <a:latin typeface="Arial"/>
                <a:cs typeface="Arial"/>
              </a:rPr>
              <a:t>b</a:t>
            </a:r>
            <a:r>
              <a:rPr sz="3050" spc="-515" dirty="0">
                <a:latin typeface="Arial"/>
                <a:cs typeface="Arial"/>
              </a:rPr>
              <a:t>2</a:t>
            </a:r>
            <a:r>
              <a:rPr sz="3150" i="1" spc="-515" dirty="0">
                <a:latin typeface="Arial"/>
                <a:cs typeface="Arial"/>
              </a:rPr>
              <a:t>is</a:t>
            </a:r>
            <a:r>
              <a:rPr sz="3050" spc="-515" dirty="0">
                <a:latin typeface="Arial"/>
                <a:cs typeface="Arial"/>
              </a:rPr>
              <a:t>=	</a:t>
            </a:r>
            <a:r>
              <a:rPr sz="3050" spc="-190" dirty="0">
                <a:latin typeface="Arial"/>
                <a:cs typeface="Arial"/>
              </a:rPr>
              <a:t>-,</a:t>
            </a:r>
            <a:r>
              <a:rPr sz="3050" spc="-114" dirty="0">
                <a:latin typeface="Arial"/>
                <a:cs typeface="Arial"/>
              </a:rPr>
              <a:t> </a:t>
            </a:r>
            <a:r>
              <a:rPr sz="3050" spc="35" dirty="0">
                <a:latin typeface="Arial"/>
                <a:cs typeface="Arial"/>
              </a:rPr>
              <a:t>3</a:t>
            </a:r>
            <a:endParaRPr sz="3050">
              <a:latin typeface="Arial"/>
              <a:cs typeface="Arial"/>
            </a:endParaRPr>
          </a:p>
          <a:p>
            <a:pPr marL="12700">
              <a:lnSpc>
                <a:spcPts val="3260"/>
              </a:lnSpc>
              <a:tabLst>
                <a:tab pos="1383665" algn="l"/>
                <a:tab pos="3594735" algn="l"/>
              </a:tabLst>
            </a:pPr>
            <a:r>
              <a:rPr sz="3150" i="1" spc="-45" dirty="0">
                <a:latin typeface="Arial"/>
                <a:cs typeface="Arial"/>
              </a:rPr>
              <a:t>tris</a:t>
            </a:r>
            <a:r>
              <a:rPr sz="3050" spc="-45" dirty="0">
                <a:latin typeface="Arial"/>
                <a:cs typeface="Arial"/>
              </a:rPr>
              <a:t>=	</a:t>
            </a:r>
            <a:r>
              <a:rPr sz="3050" spc="-420" dirty="0">
                <a:latin typeface="Arial"/>
                <a:cs typeface="Arial"/>
              </a:rPr>
              <a:t>-</a:t>
            </a:r>
            <a:r>
              <a:rPr sz="3150" i="1" spc="-420" dirty="0">
                <a:latin typeface="Arial"/>
                <a:cs typeface="Arial"/>
              </a:rPr>
              <a:t>t</a:t>
            </a:r>
            <a:r>
              <a:rPr sz="3050" spc="-420" dirty="0">
                <a:latin typeface="Arial"/>
                <a:cs typeface="Arial"/>
              </a:rPr>
              <a:t>,</a:t>
            </a:r>
            <a:r>
              <a:rPr sz="3050" spc="-575" dirty="0">
                <a:latin typeface="Arial"/>
                <a:cs typeface="Arial"/>
              </a:rPr>
              <a:t> </a:t>
            </a:r>
            <a:r>
              <a:rPr sz="3150" i="1" spc="-400" dirty="0">
                <a:latin typeface="Arial"/>
                <a:cs typeface="Arial"/>
              </a:rPr>
              <a:t>e</a:t>
            </a:r>
            <a:r>
              <a:rPr sz="3050" spc="-400" dirty="0">
                <a:latin typeface="Arial"/>
                <a:cs typeface="Arial"/>
              </a:rPr>
              <a:t>4</a:t>
            </a:r>
            <a:r>
              <a:rPr sz="3150" i="1" spc="-400" dirty="0">
                <a:latin typeface="Arial"/>
                <a:cs typeface="Arial"/>
              </a:rPr>
              <a:t>tr</a:t>
            </a:r>
            <a:r>
              <a:rPr sz="3050" spc="-400" dirty="0">
                <a:latin typeface="Arial"/>
                <a:cs typeface="Arial"/>
              </a:rPr>
              <a:t>=</a:t>
            </a:r>
            <a:r>
              <a:rPr sz="3150" i="1" spc="-400" dirty="0">
                <a:latin typeface="Arial"/>
                <a:cs typeface="Arial"/>
              </a:rPr>
              <a:t>akis	</a:t>
            </a:r>
            <a:r>
              <a:rPr sz="3050" spc="-165" dirty="0">
                <a:latin typeface="Arial"/>
                <a:cs typeface="Arial"/>
              </a:rPr>
              <a:t>-</a:t>
            </a:r>
            <a:endParaRPr sz="3050">
              <a:latin typeface="Arial"/>
              <a:cs typeface="Arial"/>
            </a:endParaRPr>
          </a:p>
          <a:p>
            <a:pPr marL="530225" marR="487680" indent="-307975">
              <a:lnSpc>
                <a:spcPts val="3310"/>
              </a:lnSpc>
              <a:spcBef>
                <a:spcPts val="770"/>
              </a:spcBef>
              <a:buChar char="–"/>
              <a:tabLst>
                <a:tab pos="530860" algn="l"/>
              </a:tabLst>
            </a:pPr>
            <a:r>
              <a:rPr sz="3050" spc="-35" dirty="0">
                <a:latin typeface="Arial"/>
                <a:cs typeface="Arial"/>
              </a:rPr>
              <a:t>The </a:t>
            </a:r>
            <a:r>
              <a:rPr sz="3050" spc="50" dirty="0">
                <a:latin typeface="Arial"/>
                <a:cs typeface="Arial"/>
              </a:rPr>
              <a:t>oxidation </a:t>
            </a:r>
            <a:r>
              <a:rPr sz="3050" spc="25" dirty="0">
                <a:latin typeface="Arial"/>
                <a:cs typeface="Arial"/>
              </a:rPr>
              <a:t>number </a:t>
            </a:r>
            <a:r>
              <a:rPr sz="3050" spc="140" dirty="0">
                <a:latin typeface="Arial"/>
                <a:cs typeface="Arial"/>
              </a:rPr>
              <a:t>of </a:t>
            </a:r>
            <a:r>
              <a:rPr sz="3050" spc="10" dirty="0">
                <a:latin typeface="Arial"/>
                <a:cs typeface="Arial"/>
              </a:rPr>
              <a:t>the </a:t>
            </a:r>
            <a:r>
              <a:rPr sz="3050" spc="65" dirty="0">
                <a:latin typeface="Arial"/>
                <a:cs typeface="Arial"/>
              </a:rPr>
              <a:t>metal </a:t>
            </a:r>
            <a:r>
              <a:rPr sz="3050" spc="75" dirty="0">
                <a:latin typeface="Arial"/>
                <a:cs typeface="Arial"/>
              </a:rPr>
              <a:t>is  </a:t>
            </a:r>
            <a:r>
              <a:rPr sz="3050" spc="45" dirty="0">
                <a:latin typeface="Arial"/>
                <a:cs typeface="Arial"/>
              </a:rPr>
              <a:t>indicated </a:t>
            </a:r>
            <a:r>
              <a:rPr sz="3050" spc="50" dirty="0">
                <a:latin typeface="Arial"/>
                <a:cs typeface="Arial"/>
              </a:rPr>
              <a:t>in </a:t>
            </a:r>
            <a:r>
              <a:rPr sz="3050" spc="-20" dirty="0">
                <a:latin typeface="Arial"/>
                <a:cs typeface="Arial"/>
              </a:rPr>
              <a:t>Roman </a:t>
            </a:r>
            <a:r>
              <a:rPr sz="3050" spc="5" dirty="0">
                <a:latin typeface="Arial"/>
                <a:cs typeface="Arial"/>
              </a:rPr>
              <a:t>numerals</a:t>
            </a:r>
            <a:r>
              <a:rPr sz="3050" spc="-560" dirty="0">
                <a:latin typeface="Arial"/>
                <a:cs typeface="Arial"/>
              </a:rPr>
              <a:t> </a:t>
            </a:r>
            <a:r>
              <a:rPr sz="3050" spc="60" dirty="0">
                <a:latin typeface="Arial"/>
                <a:cs typeface="Arial"/>
              </a:rPr>
              <a:t>immediately  </a:t>
            </a:r>
            <a:r>
              <a:rPr sz="3050" spc="80" dirty="0">
                <a:latin typeface="Arial"/>
                <a:cs typeface="Arial"/>
              </a:rPr>
              <a:t>following </a:t>
            </a:r>
            <a:r>
              <a:rPr sz="3050" spc="10" dirty="0">
                <a:latin typeface="Arial"/>
                <a:cs typeface="Arial"/>
              </a:rPr>
              <a:t>the name </a:t>
            </a:r>
            <a:r>
              <a:rPr sz="3050" spc="140" dirty="0">
                <a:latin typeface="Arial"/>
                <a:cs typeface="Arial"/>
              </a:rPr>
              <a:t>of </a:t>
            </a:r>
            <a:r>
              <a:rPr sz="3050" spc="10" dirty="0">
                <a:latin typeface="Arial"/>
                <a:cs typeface="Arial"/>
              </a:rPr>
              <a:t>the</a:t>
            </a:r>
            <a:r>
              <a:rPr sz="3050" spc="-525" dirty="0">
                <a:latin typeface="Arial"/>
                <a:cs typeface="Arial"/>
              </a:rPr>
              <a:t> </a:t>
            </a:r>
            <a:r>
              <a:rPr sz="3050" spc="50" dirty="0">
                <a:latin typeface="Arial"/>
                <a:cs typeface="Arial"/>
              </a:rPr>
              <a:t>metal.</a:t>
            </a:r>
            <a:endParaRPr sz="3050">
              <a:latin typeface="Arial"/>
              <a:cs typeface="Arial"/>
            </a:endParaRPr>
          </a:p>
          <a:p>
            <a:pPr marL="530225" indent="-308610">
              <a:lnSpc>
                <a:spcPts val="3435"/>
              </a:lnSpc>
              <a:spcBef>
                <a:spcPts val="325"/>
              </a:spcBef>
              <a:buChar char="–"/>
              <a:tabLst>
                <a:tab pos="530860" algn="l"/>
              </a:tabLst>
            </a:pPr>
            <a:r>
              <a:rPr sz="3050" spc="125" dirty="0">
                <a:latin typeface="Arial"/>
                <a:cs typeface="Arial"/>
              </a:rPr>
              <a:t>If</a:t>
            </a:r>
            <a:r>
              <a:rPr sz="3050" spc="-50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the</a:t>
            </a:r>
            <a:r>
              <a:rPr sz="3050" spc="-60" dirty="0">
                <a:latin typeface="Arial"/>
                <a:cs typeface="Arial"/>
              </a:rPr>
              <a:t> </a:t>
            </a:r>
            <a:r>
              <a:rPr sz="3050" spc="70" dirty="0">
                <a:latin typeface="Arial"/>
                <a:cs typeface="Arial"/>
              </a:rPr>
              <a:t>complex</a:t>
            </a:r>
            <a:r>
              <a:rPr sz="3050" spc="-65" dirty="0">
                <a:latin typeface="Arial"/>
                <a:cs typeface="Arial"/>
              </a:rPr>
              <a:t> </a:t>
            </a:r>
            <a:r>
              <a:rPr sz="3050" spc="75" dirty="0">
                <a:latin typeface="Arial"/>
                <a:cs typeface="Arial"/>
              </a:rPr>
              <a:t>is</a:t>
            </a:r>
            <a:r>
              <a:rPr sz="3050" spc="-130" dirty="0">
                <a:latin typeface="Arial"/>
                <a:cs typeface="Arial"/>
              </a:rPr>
              <a:t> </a:t>
            </a:r>
            <a:r>
              <a:rPr sz="3050" spc="-25" dirty="0">
                <a:latin typeface="Arial"/>
                <a:cs typeface="Arial"/>
              </a:rPr>
              <a:t>an</a:t>
            </a:r>
            <a:r>
              <a:rPr sz="3050" spc="-130" dirty="0">
                <a:latin typeface="Arial"/>
                <a:cs typeface="Arial"/>
              </a:rPr>
              <a:t> </a:t>
            </a:r>
            <a:r>
              <a:rPr sz="3050" spc="-40" dirty="0">
                <a:latin typeface="Arial"/>
                <a:cs typeface="Arial"/>
              </a:rPr>
              <a:t>anion,</a:t>
            </a:r>
            <a:r>
              <a:rPr sz="3050" spc="-25" dirty="0">
                <a:latin typeface="Arial"/>
                <a:cs typeface="Arial"/>
              </a:rPr>
              <a:t> </a:t>
            </a:r>
            <a:r>
              <a:rPr sz="3050" spc="100" dirty="0">
                <a:latin typeface="Arial"/>
                <a:cs typeface="Arial"/>
              </a:rPr>
              <a:t>its</a:t>
            </a:r>
            <a:r>
              <a:rPr sz="3050" spc="-130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name</a:t>
            </a:r>
            <a:r>
              <a:rPr sz="3050" spc="-60" dirty="0">
                <a:latin typeface="Arial"/>
                <a:cs typeface="Arial"/>
              </a:rPr>
              <a:t> </a:t>
            </a:r>
            <a:r>
              <a:rPr sz="3050" spc="5" dirty="0">
                <a:latin typeface="Arial"/>
                <a:cs typeface="Arial"/>
              </a:rPr>
              <a:t>ends</a:t>
            </a:r>
            <a:r>
              <a:rPr sz="3050" spc="-125" dirty="0">
                <a:latin typeface="Arial"/>
                <a:cs typeface="Arial"/>
              </a:rPr>
              <a:t> </a:t>
            </a:r>
            <a:r>
              <a:rPr sz="3050" spc="50" dirty="0">
                <a:latin typeface="Arial"/>
                <a:cs typeface="Arial"/>
              </a:rPr>
              <a:t>in</a:t>
            </a:r>
            <a:r>
              <a:rPr sz="3050" spc="-130" dirty="0">
                <a:latin typeface="Arial"/>
                <a:cs typeface="Arial"/>
              </a:rPr>
              <a:t> </a:t>
            </a:r>
            <a:r>
              <a:rPr sz="3050" spc="-165" dirty="0">
                <a:latin typeface="Arial"/>
                <a:cs typeface="Arial"/>
              </a:rPr>
              <a:t>-</a:t>
            </a:r>
            <a:endParaRPr sz="3050">
              <a:latin typeface="Arial"/>
              <a:cs typeface="Arial"/>
            </a:endParaRPr>
          </a:p>
          <a:p>
            <a:pPr marL="530225" marR="8890" indent="-196215">
              <a:lnSpc>
                <a:spcPts val="3310"/>
              </a:lnSpc>
              <a:spcBef>
                <a:spcPts val="275"/>
              </a:spcBef>
              <a:tabLst>
                <a:tab pos="1271905" algn="l"/>
                <a:tab pos="5064125" algn="l"/>
                <a:tab pos="7498715" algn="l"/>
              </a:tabLst>
            </a:pPr>
            <a:r>
              <a:rPr sz="3150" i="1" spc="-40" dirty="0">
                <a:latin typeface="Arial"/>
                <a:cs typeface="Arial"/>
              </a:rPr>
              <a:t>ate.	</a:t>
            </a:r>
            <a:r>
              <a:rPr sz="3050" spc="-5" dirty="0">
                <a:latin typeface="Arial"/>
                <a:cs typeface="Arial"/>
              </a:rPr>
              <a:t>(Roman </a:t>
            </a:r>
            <a:r>
              <a:rPr sz="3050" spc="-10" dirty="0">
                <a:latin typeface="Arial"/>
                <a:cs typeface="Arial"/>
              </a:rPr>
              <a:t>numeral </a:t>
            </a:r>
            <a:r>
              <a:rPr sz="3050" spc="50" dirty="0">
                <a:latin typeface="Arial"/>
                <a:cs typeface="Arial"/>
              </a:rPr>
              <a:t>indicating </a:t>
            </a:r>
            <a:r>
              <a:rPr sz="3050" spc="10" dirty="0">
                <a:latin typeface="Arial"/>
                <a:cs typeface="Arial"/>
              </a:rPr>
              <a:t>the</a:t>
            </a:r>
            <a:r>
              <a:rPr sz="3050" spc="-335" dirty="0">
                <a:latin typeface="Arial"/>
                <a:cs typeface="Arial"/>
              </a:rPr>
              <a:t> </a:t>
            </a:r>
            <a:r>
              <a:rPr sz="3050" spc="50" dirty="0">
                <a:latin typeface="Arial"/>
                <a:cs typeface="Arial"/>
              </a:rPr>
              <a:t>oxidation  </a:t>
            </a:r>
            <a:r>
              <a:rPr sz="3050" spc="35" dirty="0">
                <a:latin typeface="Arial"/>
                <a:cs typeface="Arial"/>
              </a:rPr>
              <a:t>state </a:t>
            </a:r>
            <a:r>
              <a:rPr sz="3050" spc="140" dirty="0">
                <a:latin typeface="Arial"/>
                <a:cs typeface="Arial"/>
              </a:rPr>
              <a:t>of</a:t>
            </a:r>
            <a:r>
              <a:rPr sz="3050" spc="90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the</a:t>
            </a:r>
            <a:r>
              <a:rPr sz="3050" spc="55" dirty="0">
                <a:latin typeface="Arial"/>
                <a:cs typeface="Arial"/>
              </a:rPr>
              <a:t> </a:t>
            </a:r>
            <a:r>
              <a:rPr sz="3050" spc="-70" dirty="0">
                <a:latin typeface="Arial"/>
                <a:cs typeface="Arial"/>
              </a:rPr>
              <a:t>meta</a:t>
            </a:r>
            <a:r>
              <a:rPr sz="3150" i="1" spc="-70" dirty="0">
                <a:latin typeface="Arial"/>
                <a:cs typeface="Arial"/>
              </a:rPr>
              <a:t>f</a:t>
            </a:r>
            <a:r>
              <a:rPr sz="3050" spc="-70" dirty="0">
                <a:latin typeface="Arial"/>
                <a:cs typeface="Arial"/>
              </a:rPr>
              <a:t>l</a:t>
            </a:r>
            <a:r>
              <a:rPr sz="3150" i="1" spc="-70" dirty="0">
                <a:latin typeface="Arial"/>
                <a:cs typeface="Arial"/>
              </a:rPr>
              <a:t>ollows	</a:t>
            </a:r>
            <a:r>
              <a:rPr sz="3050" spc="10" dirty="0">
                <a:latin typeface="Arial"/>
                <a:cs typeface="Arial"/>
              </a:rPr>
              <a:t>the</a:t>
            </a:r>
            <a:r>
              <a:rPr sz="3050" spc="-50" dirty="0">
                <a:latin typeface="Arial"/>
                <a:cs typeface="Arial"/>
              </a:rPr>
              <a:t> </a:t>
            </a:r>
            <a:r>
              <a:rPr sz="3050" spc="-175" dirty="0">
                <a:latin typeface="Arial"/>
                <a:cs typeface="Arial"/>
              </a:rPr>
              <a:t>suﬃx</a:t>
            </a:r>
            <a:r>
              <a:rPr sz="3150" i="1" spc="-175" dirty="0">
                <a:latin typeface="Arial"/>
                <a:cs typeface="Arial"/>
              </a:rPr>
              <a:t>a</a:t>
            </a:r>
            <a:r>
              <a:rPr sz="3050" spc="-175" dirty="0">
                <a:latin typeface="Arial"/>
                <a:cs typeface="Arial"/>
              </a:rPr>
              <a:t>-</a:t>
            </a:r>
            <a:r>
              <a:rPr sz="3150" i="1" spc="-175" dirty="0">
                <a:latin typeface="Arial"/>
                <a:cs typeface="Arial"/>
              </a:rPr>
              <a:t>te.	</a:t>
            </a:r>
            <a:r>
              <a:rPr sz="3050" spc="55" dirty="0">
                <a:latin typeface="Arial"/>
                <a:cs typeface="Arial"/>
              </a:rPr>
              <a:t>)</a:t>
            </a:r>
            <a:endParaRPr sz="3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5026" y="1844326"/>
            <a:ext cx="824103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0" spc="-70" dirty="0"/>
              <a:t>Give </a:t>
            </a:r>
            <a:r>
              <a:rPr sz="3500" spc="25" dirty="0"/>
              <a:t>the </a:t>
            </a:r>
            <a:r>
              <a:rPr sz="3500" spc="65" dirty="0"/>
              <a:t>correct </a:t>
            </a:r>
            <a:r>
              <a:rPr sz="3500" spc="10" dirty="0"/>
              <a:t>name </a:t>
            </a:r>
            <a:r>
              <a:rPr sz="3500" spc="100" dirty="0"/>
              <a:t>for</a:t>
            </a:r>
            <a:r>
              <a:rPr sz="3500" spc="-540" dirty="0"/>
              <a:t> </a:t>
            </a:r>
            <a:r>
              <a:rPr sz="3500" spc="-114" dirty="0"/>
              <a:t>[Cr(H</a:t>
            </a:r>
            <a:r>
              <a:rPr sz="4125" spc="-172" baseline="-24242" dirty="0"/>
              <a:t>2</a:t>
            </a:r>
            <a:r>
              <a:rPr sz="3500" spc="-114" dirty="0"/>
              <a:t>O)</a:t>
            </a:r>
            <a:r>
              <a:rPr sz="4125" spc="-172" baseline="-24242" dirty="0"/>
              <a:t>4</a:t>
            </a:r>
            <a:r>
              <a:rPr sz="3500" spc="-114" dirty="0"/>
              <a:t>Cl</a:t>
            </a:r>
            <a:r>
              <a:rPr sz="4125" spc="-172" baseline="-24242" dirty="0"/>
              <a:t>2</a:t>
            </a:r>
            <a:r>
              <a:rPr sz="3500" spc="-114" dirty="0"/>
              <a:t>]Cl.</a:t>
            </a:r>
            <a:endParaRPr sz="35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2069" y="2444561"/>
            <a:ext cx="8085455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30" dirty="0">
                <a:latin typeface="Arial"/>
                <a:cs typeface="Arial"/>
              </a:rPr>
              <a:t>Tetraaquodichlorochromium(III)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45" dirty="0">
                <a:latin typeface="Arial"/>
                <a:cs typeface="Arial"/>
              </a:rPr>
              <a:t>chloride</a:t>
            </a:r>
            <a:endParaRPr sz="3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29097" y="964747"/>
            <a:ext cx="259270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050" spc="-100" dirty="0">
                <a:latin typeface="Arial"/>
                <a:cs typeface="Arial"/>
              </a:rPr>
              <a:t>[Cr(H</a:t>
            </a:r>
            <a:r>
              <a:rPr sz="3600" spc="-150" baseline="-25462" dirty="0">
                <a:latin typeface="Arial"/>
                <a:cs typeface="Arial"/>
              </a:rPr>
              <a:t>2</a:t>
            </a:r>
            <a:r>
              <a:rPr sz="3050" spc="-100" dirty="0">
                <a:latin typeface="Arial"/>
                <a:cs typeface="Arial"/>
              </a:rPr>
              <a:t>O)</a:t>
            </a:r>
            <a:r>
              <a:rPr sz="3600" spc="-150" baseline="-25462" dirty="0">
                <a:latin typeface="Arial"/>
                <a:cs typeface="Arial"/>
              </a:rPr>
              <a:t>4</a:t>
            </a:r>
            <a:r>
              <a:rPr sz="3050" spc="-100" dirty="0">
                <a:latin typeface="Arial"/>
                <a:cs typeface="Arial"/>
              </a:rPr>
              <a:t>Cl</a:t>
            </a:r>
            <a:r>
              <a:rPr sz="3600" spc="-150" baseline="-25462" dirty="0">
                <a:latin typeface="Arial"/>
                <a:cs typeface="Arial"/>
              </a:rPr>
              <a:t>2</a:t>
            </a:r>
            <a:r>
              <a:rPr sz="3050" spc="-100" dirty="0">
                <a:latin typeface="Arial"/>
                <a:cs typeface="Arial"/>
              </a:rPr>
              <a:t>]Cl</a:t>
            </a:r>
            <a:endParaRPr sz="3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0443" y="1768761"/>
            <a:ext cx="8435340" cy="129032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3500" spc="-10" dirty="0"/>
              <a:t>Write </a:t>
            </a:r>
            <a:r>
              <a:rPr sz="3500" spc="25" dirty="0"/>
              <a:t>the </a:t>
            </a:r>
            <a:r>
              <a:rPr sz="3500" spc="80" dirty="0"/>
              <a:t>formula</a:t>
            </a:r>
            <a:r>
              <a:rPr sz="3500" spc="-340" dirty="0"/>
              <a:t> </a:t>
            </a:r>
            <a:r>
              <a:rPr sz="3500" spc="100" dirty="0"/>
              <a:t>for</a:t>
            </a:r>
            <a:endParaRPr sz="3500"/>
          </a:p>
          <a:p>
            <a:pPr marL="690880">
              <a:lnSpc>
                <a:spcPct val="100000"/>
              </a:lnSpc>
              <a:spcBef>
                <a:spcPts val="735"/>
              </a:spcBef>
            </a:pPr>
            <a:r>
              <a:rPr sz="3600" i="1" spc="50" dirty="0">
                <a:latin typeface="Arial"/>
                <a:cs typeface="Arial"/>
              </a:rPr>
              <a:t>tris </a:t>
            </a:r>
            <a:r>
              <a:rPr sz="3500" spc="25" dirty="0"/>
              <a:t>(ethylenediamine)cobalt(III)</a:t>
            </a:r>
            <a:r>
              <a:rPr sz="3500" spc="-240" dirty="0"/>
              <a:t> </a:t>
            </a:r>
            <a:r>
              <a:rPr sz="3500" spc="65" dirty="0"/>
              <a:t>sulfate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14655">
              <a:lnSpc>
                <a:spcPct val="100000"/>
              </a:lnSpc>
              <a:spcBef>
                <a:spcPts val="130"/>
              </a:spcBef>
            </a:pPr>
            <a:r>
              <a:rPr sz="3150" i="1" spc="35" dirty="0">
                <a:latin typeface="Arial"/>
                <a:cs typeface="Arial"/>
              </a:rPr>
              <a:t>tris </a:t>
            </a:r>
            <a:r>
              <a:rPr spc="35" dirty="0"/>
              <a:t>(ethylenediamine)cobalt(III)</a:t>
            </a:r>
            <a:r>
              <a:rPr spc="-270" dirty="0"/>
              <a:t> </a:t>
            </a:r>
            <a:r>
              <a:rPr spc="45" dirty="0"/>
              <a:t>sulfate</a:t>
            </a:r>
            <a:endParaRPr sz="315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71509" y="2747170"/>
            <a:ext cx="314452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0" spc="-130" dirty="0">
                <a:latin typeface="Arial"/>
                <a:cs typeface="Arial"/>
              </a:rPr>
              <a:t>[Co(en)</a:t>
            </a:r>
            <a:r>
              <a:rPr sz="4125" spc="-195" baseline="-24242" dirty="0">
                <a:latin typeface="Arial"/>
                <a:cs typeface="Arial"/>
              </a:rPr>
              <a:t>3</a:t>
            </a:r>
            <a:r>
              <a:rPr sz="3500" spc="-130" dirty="0">
                <a:latin typeface="Arial"/>
                <a:cs typeface="Arial"/>
              </a:rPr>
              <a:t>]</a:t>
            </a:r>
            <a:r>
              <a:rPr sz="4125" spc="-195" baseline="-24242" dirty="0">
                <a:latin typeface="Arial"/>
                <a:cs typeface="Arial"/>
              </a:rPr>
              <a:t>2</a:t>
            </a:r>
            <a:r>
              <a:rPr sz="3500" spc="-130" dirty="0">
                <a:latin typeface="Arial"/>
                <a:cs typeface="Arial"/>
              </a:rPr>
              <a:t>(SO</a:t>
            </a:r>
            <a:r>
              <a:rPr sz="4125" spc="-195" baseline="-24242" dirty="0">
                <a:latin typeface="Arial"/>
                <a:cs typeface="Arial"/>
              </a:rPr>
              <a:t>4</a:t>
            </a:r>
            <a:r>
              <a:rPr sz="3500" spc="-130" dirty="0">
                <a:latin typeface="Arial"/>
                <a:cs typeface="Arial"/>
              </a:rPr>
              <a:t>)</a:t>
            </a:r>
            <a:r>
              <a:rPr sz="4125" spc="-195" baseline="-24242" dirty="0">
                <a:latin typeface="Arial"/>
                <a:cs typeface="Arial"/>
              </a:rPr>
              <a:t>3</a:t>
            </a:r>
            <a:endParaRPr sz="4125" baseline="-24242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672080" marR="5080" indent="-2252980">
              <a:lnSpc>
                <a:spcPts val="5180"/>
              </a:lnSpc>
              <a:spcBef>
                <a:spcPts val="360"/>
              </a:spcBef>
            </a:pPr>
            <a:r>
              <a:rPr spc="-10" dirty="0"/>
              <a:t>22.2 </a:t>
            </a:r>
            <a:r>
              <a:rPr spc="20" dirty="0"/>
              <a:t>Structure </a:t>
            </a:r>
            <a:r>
              <a:rPr spc="195" dirty="0"/>
              <a:t>of</a:t>
            </a:r>
            <a:r>
              <a:rPr spc="-475" dirty="0"/>
              <a:t> </a:t>
            </a:r>
            <a:r>
              <a:rPr spc="40" dirty="0"/>
              <a:t>Coordination  </a:t>
            </a:r>
            <a:r>
              <a:rPr spc="10" dirty="0"/>
              <a:t>Compounds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053" y="1772872"/>
            <a:ext cx="8498205" cy="1653539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90525" marR="5080" indent="-377825">
              <a:lnSpc>
                <a:spcPts val="4190"/>
              </a:lnSpc>
              <a:spcBef>
                <a:spcPts val="270"/>
              </a:spcBef>
              <a:buChar char="•"/>
              <a:tabLst>
                <a:tab pos="389890" algn="l"/>
                <a:tab pos="390525" algn="l"/>
              </a:tabLst>
            </a:pPr>
            <a:r>
              <a:rPr sz="3500" spc="45" dirty="0">
                <a:latin typeface="Arial"/>
                <a:cs typeface="Arial"/>
              </a:rPr>
              <a:t>Molecular </a:t>
            </a:r>
            <a:r>
              <a:rPr sz="3500" spc="20" dirty="0">
                <a:latin typeface="Arial"/>
                <a:cs typeface="Arial"/>
              </a:rPr>
              <a:t>geometry </a:t>
            </a:r>
            <a:r>
              <a:rPr sz="3500" spc="365" dirty="0">
                <a:latin typeface="Arial"/>
                <a:cs typeface="Arial"/>
              </a:rPr>
              <a:t>–</a:t>
            </a:r>
            <a:r>
              <a:rPr sz="3500" spc="-525" dirty="0">
                <a:latin typeface="Arial"/>
                <a:cs typeface="Arial"/>
              </a:rPr>
              <a:t> </a:t>
            </a:r>
            <a:r>
              <a:rPr sz="3500" spc="5" dirty="0">
                <a:latin typeface="Arial"/>
                <a:cs typeface="Arial"/>
              </a:rPr>
              <a:t>plays </a:t>
            </a:r>
            <a:r>
              <a:rPr sz="3500" spc="-30" dirty="0">
                <a:latin typeface="Arial"/>
                <a:cs typeface="Arial"/>
              </a:rPr>
              <a:t>a </a:t>
            </a:r>
            <a:r>
              <a:rPr sz="3500" spc="85" dirty="0">
                <a:latin typeface="Arial"/>
                <a:cs typeface="Arial"/>
              </a:rPr>
              <a:t>signiﬁcant  </a:t>
            </a:r>
            <a:r>
              <a:rPr sz="3500" spc="25" dirty="0">
                <a:latin typeface="Arial"/>
                <a:cs typeface="Arial"/>
              </a:rPr>
              <a:t>role </a:t>
            </a:r>
            <a:r>
              <a:rPr sz="3500" spc="50" dirty="0">
                <a:latin typeface="Arial"/>
                <a:cs typeface="Arial"/>
              </a:rPr>
              <a:t>in </a:t>
            </a:r>
            <a:r>
              <a:rPr sz="3500" spc="45" dirty="0">
                <a:latin typeface="Arial"/>
                <a:cs typeface="Arial"/>
              </a:rPr>
              <a:t>determining</a:t>
            </a:r>
            <a:r>
              <a:rPr sz="3500" spc="-315" dirty="0">
                <a:latin typeface="Arial"/>
                <a:cs typeface="Arial"/>
              </a:rPr>
              <a:t> </a:t>
            </a:r>
            <a:r>
              <a:rPr sz="3500" spc="40" dirty="0">
                <a:latin typeface="Arial"/>
                <a:cs typeface="Arial"/>
              </a:rPr>
              <a:t>properties</a:t>
            </a:r>
            <a:endParaRPr sz="3500">
              <a:latin typeface="Arial"/>
              <a:cs typeface="Arial"/>
            </a:endParaRPr>
          </a:p>
          <a:p>
            <a:pPr marL="516255">
              <a:lnSpc>
                <a:spcPct val="100000"/>
              </a:lnSpc>
              <a:spcBef>
                <a:spcPts val="600"/>
              </a:spcBef>
            </a:pPr>
            <a:r>
              <a:rPr sz="3050" spc="325" dirty="0">
                <a:latin typeface="Arial"/>
                <a:cs typeface="Arial"/>
              </a:rPr>
              <a:t>–</a:t>
            </a:r>
            <a:r>
              <a:rPr sz="3050" spc="-455" dirty="0">
                <a:latin typeface="Arial"/>
                <a:cs typeface="Arial"/>
              </a:rPr>
              <a:t> </a:t>
            </a:r>
            <a:r>
              <a:rPr sz="3050" spc="5" dirty="0">
                <a:latin typeface="Arial"/>
                <a:cs typeface="Arial"/>
              </a:rPr>
              <a:t>Structure</a:t>
            </a:r>
            <a:r>
              <a:rPr sz="3050" spc="-60" dirty="0">
                <a:latin typeface="Arial"/>
                <a:cs typeface="Arial"/>
              </a:rPr>
              <a:t> </a:t>
            </a:r>
            <a:r>
              <a:rPr sz="3050" spc="75" dirty="0">
                <a:latin typeface="Arial"/>
                <a:cs typeface="Arial"/>
              </a:rPr>
              <a:t>is</a:t>
            </a:r>
            <a:r>
              <a:rPr sz="3050" spc="-130" dirty="0">
                <a:latin typeface="Arial"/>
                <a:cs typeface="Arial"/>
              </a:rPr>
              <a:t> </a:t>
            </a:r>
            <a:r>
              <a:rPr sz="3050" spc="15" dirty="0">
                <a:latin typeface="Arial"/>
                <a:cs typeface="Arial"/>
              </a:rPr>
              <a:t>related</a:t>
            </a:r>
            <a:r>
              <a:rPr sz="3050" spc="-55" dirty="0">
                <a:latin typeface="Arial"/>
                <a:cs typeface="Arial"/>
              </a:rPr>
              <a:t> </a:t>
            </a:r>
            <a:r>
              <a:rPr sz="3050" spc="100" dirty="0">
                <a:latin typeface="Arial"/>
                <a:cs typeface="Arial"/>
              </a:rPr>
              <a:t>to</a:t>
            </a:r>
            <a:r>
              <a:rPr sz="3050" spc="-75" dirty="0">
                <a:latin typeface="Arial"/>
                <a:cs typeface="Arial"/>
              </a:rPr>
              <a:t> </a:t>
            </a:r>
            <a:r>
              <a:rPr sz="3050" spc="45" dirty="0">
                <a:latin typeface="Arial"/>
                <a:cs typeface="Arial"/>
              </a:rPr>
              <a:t>coordination</a:t>
            </a:r>
            <a:r>
              <a:rPr sz="3050" spc="-130" dirty="0">
                <a:latin typeface="Arial"/>
                <a:cs typeface="Arial"/>
              </a:rPr>
              <a:t> </a:t>
            </a:r>
            <a:r>
              <a:rPr sz="3050" spc="25" dirty="0">
                <a:latin typeface="Arial"/>
                <a:cs typeface="Arial"/>
              </a:rPr>
              <a:t>number</a:t>
            </a:r>
            <a:endParaRPr sz="30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47339" y="4091465"/>
            <a:ext cx="7590048" cy="1470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602" y="407497"/>
            <a:ext cx="84175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50" spc="25" dirty="0"/>
              <a:t>22.1 </a:t>
            </a:r>
            <a:r>
              <a:rPr sz="4850" spc="20" dirty="0"/>
              <a:t>Coordination</a:t>
            </a:r>
            <a:r>
              <a:rPr sz="4850" spc="-340" dirty="0"/>
              <a:t> </a:t>
            </a:r>
            <a:r>
              <a:rPr sz="4850" spc="10" dirty="0"/>
              <a:t>Compounds</a:t>
            </a:r>
            <a:endParaRPr sz="485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9"/>
              </a:lnSpc>
            </a:pPr>
            <a:r>
              <a:rPr dirty="0"/>
              <a:t>Copyright </a:t>
            </a:r>
            <a:r>
              <a:rPr spc="-5" dirty="0"/>
              <a:t>McGraw-Hill</a:t>
            </a:r>
            <a:r>
              <a:rPr spc="-240" dirty="0"/>
              <a:t> </a:t>
            </a:r>
            <a:r>
              <a:rPr spc="10" dirty="0"/>
              <a:t>2009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8651" y="1570765"/>
            <a:ext cx="7045959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35"/>
              </a:spcBef>
              <a:buSzPct val="97222"/>
              <a:buFont typeface="Arial"/>
              <a:buChar char="•"/>
              <a:tabLst>
                <a:tab pos="285750" algn="l"/>
                <a:tab pos="5553710" algn="l"/>
              </a:tabLst>
            </a:pPr>
            <a:r>
              <a:rPr sz="3600" i="1" spc="-30" dirty="0">
                <a:latin typeface="Arial"/>
                <a:cs typeface="Arial"/>
              </a:rPr>
              <a:t>Coordination</a:t>
            </a:r>
            <a:r>
              <a:rPr sz="3600" i="1" spc="200" dirty="0">
                <a:latin typeface="Arial"/>
                <a:cs typeface="Arial"/>
              </a:rPr>
              <a:t> </a:t>
            </a:r>
            <a:r>
              <a:rPr sz="3600" i="1" dirty="0">
                <a:latin typeface="Arial"/>
                <a:cs typeface="Arial"/>
              </a:rPr>
              <a:t>compounds	</a:t>
            </a:r>
            <a:r>
              <a:rPr sz="3500" spc="45" dirty="0">
                <a:latin typeface="Arial"/>
                <a:cs typeface="Arial"/>
              </a:rPr>
              <a:t>contain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4147" y="2053592"/>
            <a:ext cx="3950335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i="1" spc="-10" dirty="0">
                <a:latin typeface="Arial"/>
                <a:cs typeface="Arial"/>
              </a:rPr>
              <a:t>coordinate</a:t>
            </a:r>
            <a:r>
              <a:rPr sz="3600" i="1" spc="-195" dirty="0">
                <a:latin typeface="Arial"/>
                <a:cs typeface="Arial"/>
              </a:rPr>
              <a:t> </a:t>
            </a:r>
            <a:r>
              <a:rPr sz="3600" i="1" spc="-20" dirty="0">
                <a:latin typeface="Arial"/>
                <a:cs typeface="Arial"/>
              </a:rPr>
              <a:t>covalent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 rot="10800000" flipV="1">
            <a:off x="4827330" y="2114614"/>
            <a:ext cx="3357842" cy="5546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40" dirty="0">
                <a:latin typeface="Arial"/>
                <a:cs typeface="Arial"/>
              </a:rPr>
              <a:t>bonds</a:t>
            </a:r>
            <a:r>
              <a:rPr sz="3500" spc="-100" dirty="0">
                <a:latin typeface="Arial"/>
                <a:cs typeface="Arial"/>
              </a:rPr>
              <a:t> </a:t>
            </a:r>
            <a:r>
              <a:rPr sz="3500" spc="70" dirty="0">
                <a:latin typeface="Arial"/>
                <a:cs typeface="Arial"/>
              </a:rPr>
              <a:t>formed</a:t>
            </a:r>
            <a:endParaRPr sz="3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625" y="2633347"/>
            <a:ext cx="8724900" cy="3615054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90525" marR="349885">
              <a:lnSpc>
                <a:spcPts val="3750"/>
              </a:lnSpc>
              <a:spcBef>
                <a:spcPts val="735"/>
              </a:spcBef>
            </a:pPr>
            <a:r>
              <a:rPr sz="3500" spc="5" dirty="0">
                <a:latin typeface="Arial"/>
                <a:cs typeface="Arial"/>
              </a:rPr>
              <a:t>between </a:t>
            </a:r>
            <a:r>
              <a:rPr sz="3500" spc="40" dirty="0">
                <a:latin typeface="Arial"/>
                <a:cs typeface="Arial"/>
              </a:rPr>
              <a:t>metal </a:t>
            </a:r>
            <a:r>
              <a:rPr sz="3500" spc="55" dirty="0">
                <a:latin typeface="Arial"/>
                <a:cs typeface="Arial"/>
              </a:rPr>
              <a:t>ions </a:t>
            </a:r>
            <a:r>
              <a:rPr sz="3500" spc="80" dirty="0">
                <a:latin typeface="Arial"/>
                <a:cs typeface="Arial"/>
              </a:rPr>
              <a:t>with </a:t>
            </a:r>
            <a:r>
              <a:rPr sz="3500" spc="40" dirty="0">
                <a:latin typeface="Arial"/>
                <a:cs typeface="Arial"/>
              </a:rPr>
              <a:t>groups</a:t>
            </a:r>
            <a:r>
              <a:rPr sz="3500" spc="-470" dirty="0">
                <a:latin typeface="Arial"/>
                <a:cs typeface="Arial"/>
              </a:rPr>
              <a:t> </a:t>
            </a:r>
            <a:r>
              <a:rPr sz="3500" spc="-204" dirty="0">
                <a:latin typeface="Arial"/>
                <a:cs typeface="Arial"/>
              </a:rPr>
              <a:t>o</a:t>
            </a:r>
            <a:r>
              <a:rPr sz="3600" i="1" spc="-204" dirty="0">
                <a:latin typeface="Arial"/>
                <a:cs typeface="Arial"/>
              </a:rPr>
              <a:t>a</a:t>
            </a:r>
            <a:r>
              <a:rPr sz="3500" spc="-204" dirty="0">
                <a:latin typeface="Arial"/>
                <a:cs typeface="Arial"/>
              </a:rPr>
              <a:t>f</a:t>
            </a:r>
            <a:r>
              <a:rPr sz="3600" i="1" spc="-204" dirty="0">
                <a:latin typeface="Arial"/>
                <a:cs typeface="Arial"/>
              </a:rPr>
              <a:t>nions  </a:t>
            </a:r>
            <a:r>
              <a:rPr sz="3500" spc="-400" dirty="0">
                <a:latin typeface="Arial"/>
                <a:cs typeface="Arial"/>
              </a:rPr>
              <a:t>o</a:t>
            </a:r>
            <a:r>
              <a:rPr sz="3600" i="1" spc="-400" dirty="0">
                <a:latin typeface="Arial"/>
                <a:cs typeface="Arial"/>
              </a:rPr>
              <a:t>p</a:t>
            </a:r>
            <a:r>
              <a:rPr sz="3500" spc="-400" dirty="0">
                <a:latin typeface="Arial"/>
                <a:cs typeface="Arial"/>
              </a:rPr>
              <a:t>r</a:t>
            </a:r>
            <a:r>
              <a:rPr sz="3600" i="1" spc="-400" dirty="0">
                <a:latin typeface="Arial"/>
                <a:cs typeface="Arial"/>
              </a:rPr>
              <a:t>olar</a:t>
            </a:r>
            <a:r>
              <a:rPr sz="3600" i="1" spc="-110" dirty="0">
                <a:latin typeface="Arial"/>
                <a:cs typeface="Arial"/>
              </a:rPr>
              <a:t> </a:t>
            </a:r>
            <a:r>
              <a:rPr sz="3600" i="1" spc="-5" dirty="0">
                <a:latin typeface="Arial"/>
                <a:cs typeface="Arial"/>
              </a:rPr>
              <a:t>molecules.</a:t>
            </a:r>
            <a:endParaRPr sz="3600">
              <a:latin typeface="Arial"/>
              <a:cs typeface="Arial"/>
            </a:endParaRPr>
          </a:p>
          <a:p>
            <a:pPr marL="824230" indent="-308610">
              <a:lnSpc>
                <a:spcPct val="100000"/>
              </a:lnSpc>
              <a:spcBef>
                <a:spcPts val="275"/>
              </a:spcBef>
              <a:buChar char="–"/>
              <a:tabLst>
                <a:tab pos="824865" algn="l"/>
              </a:tabLst>
            </a:pPr>
            <a:r>
              <a:rPr sz="3050" spc="40" dirty="0">
                <a:latin typeface="Arial"/>
                <a:cs typeface="Arial"/>
              </a:rPr>
              <a:t>Metal </a:t>
            </a:r>
            <a:r>
              <a:rPr sz="3050" spc="50" dirty="0">
                <a:latin typeface="Arial"/>
                <a:cs typeface="Arial"/>
              </a:rPr>
              <a:t>ion </a:t>
            </a:r>
            <a:r>
              <a:rPr sz="3050" spc="325" dirty="0">
                <a:latin typeface="Arial"/>
                <a:cs typeface="Arial"/>
              </a:rPr>
              <a:t>–</a:t>
            </a:r>
            <a:r>
              <a:rPr sz="3050" spc="-565" dirty="0">
                <a:latin typeface="Arial"/>
                <a:cs typeface="Arial"/>
              </a:rPr>
              <a:t> </a:t>
            </a:r>
            <a:r>
              <a:rPr sz="3050" spc="35" dirty="0">
                <a:latin typeface="Arial"/>
                <a:cs typeface="Arial"/>
              </a:rPr>
              <a:t>Lewis </a:t>
            </a:r>
            <a:r>
              <a:rPr sz="3050" spc="50" dirty="0">
                <a:latin typeface="Arial"/>
                <a:cs typeface="Arial"/>
              </a:rPr>
              <a:t>acid</a:t>
            </a:r>
            <a:endParaRPr sz="3050">
              <a:latin typeface="Arial"/>
              <a:cs typeface="Arial"/>
            </a:endParaRPr>
          </a:p>
          <a:p>
            <a:pPr marL="824230" indent="-308610">
              <a:lnSpc>
                <a:spcPct val="100000"/>
              </a:lnSpc>
              <a:spcBef>
                <a:spcPts val="385"/>
              </a:spcBef>
              <a:buChar char="–"/>
              <a:tabLst>
                <a:tab pos="824865" algn="l"/>
              </a:tabLst>
            </a:pPr>
            <a:r>
              <a:rPr sz="3050" spc="-15" dirty="0">
                <a:latin typeface="Arial"/>
                <a:cs typeface="Arial"/>
              </a:rPr>
              <a:t>Bonded </a:t>
            </a:r>
            <a:r>
              <a:rPr sz="3050" spc="30" dirty="0">
                <a:latin typeface="Arial"/>
                <a:cs typeface="Arial"/>
              </a:rPr>
              <a:t>groups </a:t>
            </a:r>
            <a:r>
              <a:rPr sz="3050" spc="325" dirty="0">
                <a:latin typeface="Arial"/>
                <a:cs typeface="Arial"/>
              </a:rPr>
              <a:t>–</a:t>
            </a:r>
            <a:r>
              <a:rPr sz="3050" spc="-495" dirty="0">
                <a:latin typeface="Arial"/>
                <a:cs typeface="Arial"/>
              </a:rPr>
              <a:t> </a:t>
            </a:r>
            <a:r>
              <a:rPr sz="3050" spc="35" dirty="0">
                <a:latin typeface="Arial"/>
                <a:cs typeface="Arial"/>
              </a:rPr>
              <a:t>Lewis </a:t>
            </a:r>
            <a:r>
              <a:rPr sz="3050" spc="-10" dirty="0">
                <a:latin typeface="Arial"/>
                <a:cs typeface="Arial"/>
              </a:rPr>
              <a:t>base</a:t>
            </a:r>
            <a:endParaRPr sz="3050">
              <a:latin typeface="Arial"/>
              <a:cs typeface="Arial"/>
            </a:endParaRPr>
          </a:p>
          <a:p>
            <a:pPr marL="285750" marR="5080" indent="-285750">
              <a:lnSpc>
                <a:spcPts val="3750"/>
              </a:lnSpc>
              <a:spcBef>
                <a:spcPts val="950"/>
              </a:spcBef>
              <a:buSzPct val="97222"/>
              <a:buFont typeface="Arial"/>
              <a:buChar char="•"/>
              <a:tabLst>
                <a:tab pos="285750" algn="l"/>
                <a:tab pos="2992755" algn="l"/>
              </a:tabLst>
            </a:pPr>
            <a:r>
              <a:rPr sz="3600" i="1" spc="-55" dirty="0">
                <a:latin typeface="Arial"/>
                <a:cs typeface="Arial"/>
              </a:rPr>
              <a:t>Complex</a:t>
            </a:r>
            <a:r>
              <a:rPr sz="3600" i="1" spc="20" dirty="0">
                <a:latin typeface="Arial"/>
                <a:cs typeface="Arial"/>
              </a:rPr>
              <a:t> </a:t>
            </a:r>
            <a:r>
              <a:rPr sz="3600" i="1" dirty="0">
                <a:latin typeface="Arial"/>
                <a:cs typeface="Arial"/>
              </a:rPr>
              <a:t>ion	</a:t>
            </a:r>
            <a:r>
              <a:rPr sz="3500" spc="365" dirty="0">
                <a:latin typeface="Arial"/>
                <a:cs typeface="Arial"/>
              </a:rPr>
              <a:t>–</a:t>
            </a:r>
            <a:r>
              <a:rPr sz="3500" spc="-670" dirty="0">
                <a:latin typeface="Arial"/>
                <a:cs typeface="Arial"/>
              </a:rPr>
              <a:t> </a:t>
            </a:r>
            <a:r>
              <a:rPr sz="3500" spc="40" dirty="0">
                <a:latin typeface="Arial"/>
                <a:cs typeface="Arial"/>
              </a:rPr>
              <a:t>ion </a:t>
            </a:r>
            <a:r>
              <a:rPr sz="3500" spc="50" dirty="0">
                <a:latin typeface="Arial"/>
                <a:cs typeface="Arial"/>
              </a:rPr>
              <a:t>in </a:t>
            </a:r>
            <a:r>
              <a:rPr sz="3500" spc="70" dirty="0">
                <a:latin typeface="Arial"/>
                <a:cs typeface="Arial"/>
              </a:rPr>
              <a:t>which </a:t>
            </a:r>
            <a:r>
              <a:rPr sz="3500" spc="-30" dirty="0">
                <a:latin typeface="Arial"/>
                <a:cs typeface="Arial"/>
              </a:rPr>
              <a:t>a </a:t>
            </a:r>
            <a:r>
              <a:rPr sz="3500" spc="40" dirty="0">
                <a:latin typeface="Arial"/>
                <a:cs typeface="Arial"/>
              </a:rPr>
              <a:t>metal </a:t>
            </a:r>
            <a:r>
              <a:rPr sz="3500" spc="50" dirty="0">
                <a:latin typeface="Arial"/>
                <a:cs typeface="Arial"/>
              </a:rPr>
              <a:t>cation  </a:t>
            </a:r>
            <a:r>
              <a:rPr sz="3500" spc="80" dirty="0">
                <a:latin typeface="Arial"/>
                <a:cs typeface="Arial"/>
              </a:rPr>
              <a:t>is </a:t>
            </a:r>
            <a:r>
              <a:rPr sz="3500" spc="25" dirty="0">
                <a:latin typeface="Arial"/>
                <a:cs typeface="Arial"/>
              </a:rPr>
              <a:t>covalently </a:t>
            </a:r>
            <a:r>
              <a:rPr sz="3500" spc="35" dirty="0">
                <a:latin typeface="Arial"/>
                <a:cs typeface="Arial"/>
              </a:rPr>
              <a:t>bound </a:t>
            </a:r>
            <a:r>
              <a:rPr sz="3500" spc="95" dirty="0">
                <a:latin typeface="Arial"/>
                <a:cs typeface="Arial"/>
              </a:rPr>
              <a:t>to </a:t>
            </a:r>
            <a:r>
              <a:rPr sz="3500" spc="-5" dirty="0">
                <a:latin typeface="Arial"/>
                <a:cs typeface="Arial"/>
              </a:rPr>
              <a:t>one </a:t>
            </a:r>
            <a:r>
              <a:rPr sz="3500" spc="30" dirty="0">
                <a:latin typeface="Arial"/>
                <a:cs typeface="Arial"/>
              </a:rPr>
              <a:t>or </a:t>
            </a:r>
            <a:r>
              <a:rPr sz="3500" spc="40" dirty="0">
                <a:latin typeface="Arial"/>
                <a:cs typeface="Arial"/>
              </a:rPr>
              <a:t>more  </a:t>
            </a:r>
            <a:r>
              <a:rPr sz="3500" spc="50" dirty="0">
                <a:latin typeface="Arial"/>
                <a:cs typeface="Arial"/>
              </a:rPr>
              <a:t>molecules </a:t>
            </a:r>
            <a:r>
              <a:rPr sz="3500" spc="30" dirty="0">
                <a:latin typeface="Arial"/>
                <a:cs typeface="Arial"/>
              </a:rPr>
              <a:t>or</a:t>
            </a:r>
            <a:r>
              <a:rPr sz="3500" spc="-170" dirty="0">
                <a:latin typeface="Arial"/>
                <a:cs typeface="Arial"/>
              </a:rPr>
              <a:t> </a:t>
            </a:r>
            <a:r>
              <a:rPr sz="3500" spc="55" dirty="0">
                <a:latin typeface="Arial"/>
                <a:cs typeface="Arial"/>
              </a:rPr>
              <a:t>ions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410" y="1929356"/>
            <a:ext cx="9998164" cy="3528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83454" y="1847144"/>
            <a:ext cx="6381115" cy="252095"/>
          </a:xfrm>
          <a:custGeom>
            <a:avLst/>
            <a:gdLst/>
            <a:ahLst/>
            <a:cxnLst/>
            <a:rect l="l" t="t" r="r" b="b"/>
            <a:pathLst>
              <a:path w="6381115" h="252094">
                <a:moveTo>
                  <a:pt x="0" y="0"/>
                </a:moveTo>
                <a:lnTo>
                  <a:pt x="6381044" y="0"/>
                </a:lnTo>
                <a:lnTo>
                  <a:pt x="6381044" y="251883"/>
                </a:lnTo>
                <a:lnTo>
                  <a:pt x="0" y="25188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71508" y="933261"/>
            <a:ext cx="670687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55" dirty="0"/>
              <a:t>Common </a:t>
            </a:r>
            <a:r>
              <a:rPr sz="3050" spc="10" dirty="0"/>
              <a:t>Geometries </a:t>
            </a:r>
            <a:r>
              <a:rPr sz="3050" spc="140" dirty="0"/>
              <a:t>of </a:t>
            </a:r>
            <a:r>
              <a:rPr sz="3050" spc="20" dirty="0"/>
              <a:t>Complex</a:t>
            </a:r>
            <a:r>
              <a:rPr sz="3050" spc="-590" dirty="0"/>
              <a:t> </a:t>
            </a:r>
            <a:r>
              <a:rPr sz="3050" spc="25" dirty="0"/>
              <a:t>Ions</a:t>
            </a:r>
            <a:endParaRPr sz="305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053" y="379148"/>
            <a:ext cx="8027034" cy="437197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90525" indent="-377825">
              <a:lnSpc>
                <a:spcPct val="100000"/>
              </a:lnSpc>
              <a:spcBef>
                <a:spcPts val="919"/>
              </a:spcBef>
              <a:buChar char="•"/>
              <a:tabLst>
                <a:tab pos="389890" algn="l"/>
                <a:tab pos="390525" algn="l"/>
              </a:tabLst>
            </a:pPr>
            <a:r>
              <a:rPr sz="3500" spc="20" dirty="0">
                <a:latin typeface="Arial"/>
                <a:cs typeface="Arial"/>
              </a:rPr>
              <a:t>Stereoisomers</a:t>
            </a:r>
            <a:endParaRPr sz="3500">
              <a:latin typeface="Arial"/>
              <a:cs typeface="Arial"/>
            </a:endParaRPr>
          </a:p>
          <a:p>
            <a:pPr marL="824230" lvl="1" indent="-308610">
              <a:lnSpc>
                <a:spcPct val="100000"/>
              </a:lnSpc>
              <a:spcBef>
                <a:spcPts val="735"/>
              </a:spcBef>
              <a:buChar char="–"/>
              <a:tabLst>
                <a:tab pos="824865" algn="l"/>
              </a:tabLst>
            </a:pPr>
            <a:r>
              <a:rPr sz="3050" spc="20" dirty="0">
                <a:latin typeface="Arial"/>
                <a:cs typeface="Arial"/>
              </a:rPr>
              <a:t>Ligands </a:t>
            </a:r>
            <a:r>
              <a:rPr sz="3050" spc="-30" dirty="0">
                <a:latin typeface="Arial"/>
                <a:cs typeface="Arial"/>
              </a:rPr>
              <a:t>arranged</a:t>
            </a:r>
            <a:r>
              <a:rPr sz="3050" spc="-215" dirty="0">
                <a:latin typeface="Arial"/>
                <a:cs typeface="Arial"/>
              </a:rPr>
              <a:t> </a:t>
            </a:r>
            <a:r>
              <a:rPr sz="3050" spc="60" dirty="0">
                <a:latin typeface="Arial"/>
                <a:cs typeface="Arial"/>
              </a:rPr>
              <a:t>differently</a:t>
            </a:r>
            <a:endParaRPr sz="3050">
              <a:latin typeface="Arial"/>
              <a:cs typeface="Arial"/>
            </a:endParaRPr>
          </a:p>
          <a:p>
            <a:pPr marL="824230" lvl="1" indent="-308610">
              <a:lnSpc>
                <a:spcPct val="100000"/>
              </a:lnSpc>
              <a:spcBef>
                <a:spcPts val="720"/>
              </a:spcBef>
              <a:buChar char="–"/>
              <a:tabLst>
                <a:tab pos="824865" algn="l"/>
              </a:tabLst>
            </a:pPr>
            <a:r>
              <a:rPr sz="3050" spc="35" dirty="0">
                <a:latin typeface="Arial"/>
                <a:cs typeface="Arial"/>
              </a:rPr>
              <a:t>Distinctly </a:t>
            </a:r>
            <a:r>
              <a:rPr sz="3050" spc="70" dirty="0">
                <a:latin typeface="Arial"/>
                <a:cs typeface="Arial"/>
              </a:rPr>
              <a:t>different</a:t>
            </a:r>
            <a:r>
              <a:rPr sz="3050" spc="-240" dirty="0">
                <a:latin typeface="Arial"/>
                <a:cs typeface="Arial"/>
              </a:rPr>
              <a:t> </a:t>
            </a:r>
            <a:r>
              <a:rPr sz="3050" spc="45" dirty="0">
                <a:latin typeface="Arial"/>
                <a:cs typeface="Arial"/>
              </a:rPr>
              <a:t>properties</a:t>
            </a:r>
            <a:endParaRPr sz="3050">
              <a:latin typeface="Arial"/>
              <a:cs typeface="Arial"/>
            </a:endParaRPr>
          </a:p>
          <a:p>
            <a:pPr marL="390525" indent="-377825">
              <a:lnSpc>
                <a:spcPct val="100000"/>
              </a:lnSpc>
              <a:spcBef>
                <a:spcPts val="715"/>
              </a:spcBef>
              <a:buChar char="•"/>
              <a:tabLst>
                <a:tab pos="389890" algn="l"/>
                <a:tab pos="390525" algn="l"/>
              </a:tabLst>
            </a:pPr>
            <a:r>
              <a:rPr sz="3050" spc="-50" dirty="0">
                <a:latin typeface="Arial"/>
                <a:cs typeface="Arial"/>
              </a:rPr>
              <a:t>Type </a:t>
            </a:r>
            <a:r>
              <a:rPr sz="3050" spc="140" dirty="0">
                <a:latin typeface="Arial"/>
                <a:cs typeface="Arial"/>
              </a:rPr>
              <a:t>of </a:t>
            </a:r>
            <a:r>
              <a:rPr sz="3050" spc="70" dirty="0">
                <a:latin typeface="Arial"/>
                <a:cs typeface="Arial"/>
              </a:rPr>
              <a:t>complex </a:t>
            </a:r>
            <a:r>
              <a:rPr sz="3050" spc="50" dirty="0">
                <a:latin typeface="Arial"/>
                <a:cs typeface="Arial"/>
              </a:rPr>
              <a:t>ion</a:t>
            </a:r>
            <a:r>
              <a:rPr sz="3050" spc="-475" dirty="0">
                <a:latin typeface="Arial"/>
                <a:cs typeface="Arial"/>
              </a:rPr>
              <a:t> </a:t>
            </a:r>
            <a:r>
              <a:rPr sz="3050" spc="45" dirty="0">
                <a:latin typeface="Arial"/>
                <a:cs typeface="Arial"/>
              </a:rPr>
              <a:t>stereoisomerism</a:t>
            </a:r>
            <a:endParaRPr sz="3050">
              <a:latin typeface="Arial"/>
              <a:cs typeface="Arial"/>
            </a:endParaRPr>
          </a:p>
          <a:p>
            <a:pPr marL="824230" marR="5080" lvl="1" indent="-307975">
              <a:lnSpc>
                <a:spcPts val="3640"/>
              </a:lnSpc>
              <a:spcBef>
                <a:spcPts val="855"/>
              </a:spcBef>
              <a:buChar char="–"/>
              <a:tabLst>
                <a:tab pos="824865" algn="l"/>
              </a:tabLst>
            </a:pPr>
            <a:r>
              <a:rPr sz="3050" spc="20" dirty="0">
                <a:latin typeface="Arial"/>
                <a:cs typeface="Arial"/>
              </a:rPr>
              <a:t>Geometric </a:t>
            </a:r>
            <a:r>
              <a:rPr sz="3050" spc="50" dirty="0">
                <a:latin typeface="Arial"/>
                <a:cs typeface="Arial"/>
              </a:rPr>
              <a:t>isomers </a:t>
            </a:r>
            <a:r>
              <a:rPr sz="3050" spc="325" dirty="0">
                <a:latin typeface="Arial"/>
                <a:cs typeface="Arial"/>
              </a:rPr>
              <a:t>– </a:t>
            </a:r>
            <a:r>
              <a:rPr sz="3050" spc="30" dirty="0">
                <a:latin typeface="Arial"/>
                <a:cs typeface="Arial"/>
              </a:rPr>
              <a:t>cannot </a:t>
            </a:r>
            <a:r>
              <a:rPr sz="3050" dirty="0">
                <a:latin typeface="Arial"/>
                <a:cs typeface="Arial"/>
              </a:rPr>
              <a:t>be  </a:t>
            </a:r>
            <a:r>
              <a:rPr sz="3050" spc="30" dirty="0">
                <a:latin typeface="Arial"/>
                <a:cs typeface="Arial"/>
              </a:rPr>
              <a:t>interconverted </a:t>
            </a:r>
            <a:r>
              <a:rPr sz="3050" spc="65" dirty="0">
                <a:latin typeface="Arial"/>
                <a:cs typeface="Arial"/>
              </a:rPr>
              <a:t>without </a:t>
            </a:r>
            <a:r>
              <a:rPr sz="3050" spc="5" dirty="0">
                <a:latin typeface="Arial"/>
                <a:cs typeface="Arial"/>
              </a:rPr>
              <a:t>breaking</a:t>
            </a:r>
            <a:r>
              <a:rPr sz="3050" spc="-335" dirty="0">
                <a:latin typeface="Arial"/>
                <a:cs typeface="Arial"/>
              </a:rPr>
              <a:t> </a:t>
            </a:r>
            <a:r>
              <a:rPr sz="3050" spc="60" dirty="0">
                <a:latin typeface="Arial"/>
                <a:cs typeface="Arial"/>
              </a:rPr>
              <a:t>chemical  </a:t>
            </a:r>
            <a:r>
              <a:rPr sz="3050" spc="40" dirty="0">
                <a:latin typeface="Arial"/>
                <a:cs typeface="Arial"/>
              </a:rPr>
              <a:t>bonds</a:t>
            </a:r>
            <a:endParaRPr sz="3050">
              <a:latin typeface="Arial"/>
              <a:cs typeface="Arial"/>
            </a:endParaRPr>
          </a:p>
          <a:p>
            <a:pPr marL="1271905" lvl="2" indent="-252729">
              <a:lnSpc>
                <a:spcPct val="100000"/>
              </a:lnSpc>
              <a:spcBef>
                <a:spcPts val="490"/>
              </a:spcBef>
              <a:buChar char="•"/>
              <a:tabLst>
                <a:tab pos="1272540" algn="l"/>
                <a:tab pos="4434205" algn="l"/>
              </a:tabLst>
            </a:pPr>
            <a:r>
              <a:rPr sz="3050" spc="-5" dirty="0">
                <a:latin typeface="Arial"/>
                <a:cs typeface="Arial"/>
              </a:rPr>
              <a:t>Designated</a:t>
            </a:r>
            <a:r>
              <a:rPr sz="3050" spc="145" dirty="0">
                <a:latin typeface="Arial"/>
                <a:cs typeface="Arial"/>
              </a:rPr>
              <a:t> </a:t>
            </a:r>
            <a:r>
              <a:rPr sz="3050" spc="35" dirty="0">
                <a:latin typeface="Arial"/>
                <a:cs typeface="Arial"/>
              </a:rPr>
              <a:t>as</a:t>
            </a:r>
            <a:r>
              <a:rPr sz="3150" i="1" spc="35" dirty="0">
                <a:latin typeface="Arial"/>
                <a:cs typeface="Arial"/>
              </a:rPr>
              <a:t>cis	</a:t>
            </a:r>
            <a:r>
              <a:rPr sz="3050" spc="-15" dirty="0">
                <a:latin typeface="Arial"/>
                <a:cs typeface="Arial"/>
              </a:rPr>
              <a:t>and</a:t>
            </a:r>
            <a:r>
              <a:rPr sz="3150" i="1" spc="-15" dirty="0">
                <a:latin typeface="Arial"/>
                <a:cs typeface="Arial"/>
              </a:rPr>
              <a:t>trans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6717" y="3001609"/>
            <a:ext cx="7902840" cy="1794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211" y="769022"/>
            <a:ext cx="9754870" cy="510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746760" algn="l"/>
                <a:tab pos="2552065" algn="l"/>
              </a:tabLst>
            </a:pPr>
            <a:r>
              <a:rPr sz="3150" i="1" spc="-70" dirty="0">
                <a:latin typeface="Arial"/>
                <a:cs typeface="Arial"/>
              </a:rPr>
              <a:t>Cis	</a:t>
            </a:r>
            <a:r>
              <a:rPr sz="3050" spc="-50" dirty="0"/>
              <a:t>and</a:t>
            </a:r>
            <a:r>
              <a:rPr sz="3150" i="1" spc="-50" dirty="0">
                <a:latin typeface="Arial"/>
                <a:cs typeface="Arial"/>
              </a:rPr>
              <a:t>Trans	</a:t>
            </a:r>
            <a:r>
              <a:rPr sz="3050" spc="45" dirty="0"/>
              <a:t>Isomers </a:t>
            </a:r>
            <a:r>
              <a:rPr sz="3050" spc="140" dirty="0"/>
              <a:t>of</a:t>
            </a:r>
            <a:r>
              <a:rPr sz="3050" spc="-235" dirty="0"/>
              <a:t> </a:t>
            </a:r>
            <a:r>
              <a:rPr sz="3050" spc="45" dirty="0"/>
              <a:t>Diamminedichloroplatinum(II)</a:t>
            </a:r>
            <a:endParaRPr sz="3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2352" rIns="0" bIns="0" rtlCol="0">
            <a:spAutoFit/>
          </a:bodyPr>
          <a:lstStyle/>
          <a:p>
            <a:pPr marL="485140" marR="5080" indent="-307975">
              <a:lnSpc>
                <a:spcPts val="3310"/>
              </a:lnSpc>
              <a:spcBef>
                <a:spcPts val="535"/>
              </a:spcBef>
            </a:pPr>
            <a:r>
              <a:rPr sz="3050" spc="325" dirty="0"/>
              <a:t>–</a:t>
            </a:r>
            <a:r>
              <a:rPr sz="3050" spc="-455" dirty="0"/>
              <a:t> </a:t>
            </a:r>
            <a:r>
              <a:rPr sz="3050" spc="20" dirty="0"/>
              <a:t>Optical</a:t>
            </a:r>
            <a:r>
              <a:rPr sz="3050" spc="-55" dirty="0"/>
              <a:t> </a:t>
            </a:r>
            <a:r>
              <a:rPr sz="3050" spc="50" dirty="0"/>
              <a:t>isomers</a:t>
            </a:r>
            <a:r>
              <a:rPr sz="3050" spc="-130" dirty="0"/>
              <a:t> </a:t>
            </a:r>
            <a:r>
              <a:rPr sz="3050" spc="325" dirty="0"/>
              <a:t>–</a:t>
            </a:r>
            <a:r>
              <a:rPr sz="3050" spc="-125" dirty="0"/>
              <a:t> </a:t>
            </a:r>
            <a:r>
              <a:rPr sz="3050" spc="25" dirty="0"/>
              <a:t>nonsuperimposable</a:t>
            </a:r>
            <a:r>
              <a:rPr sz="3050" spc="-60" dirty="0"/>
              <a:t> </a:t>
            </a:r>
            <a:r>
              <a:rPr sz="3050" spc="55" dirty="0"/>
              <a:t>mirror  images</a:t>
            </a:r>
            <a:endParaRPr sz="3050"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519099" y="2097088"/>
            <a:ext cx="7429499" cy="3541714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464"/>
              </a:spcBef>
              <a:buChar char="•"/>
              <a:tabLst>
                <a:tab pos="264795" algn="l"/>
              </a:tabLst>
            </a:pPr>
            <a:r>
              <a:rPr sz="3050" dirty="0"/>
              <a:t>Termed</a:t>
            </a:r>
            <a:r>
              <a:rPr sz="3150" i="1" dirty="0">
                <a:latin typeface="Arial"/>
                <a:cs typeface="Arial"/>
              </a:rPr>
              <a:t>chiral</a:t>
            </a:r>
            <a:endParaRPr sz="3150">
              <a:latin typeface="Arial"/>
              <a:cs typeface="Arial"/>
            </a:endParaRPr>
          </a:p>
          <a:p>
            <a:pPr marL="264160" indent="-252095">
              <a:lnSpc>
                <a:spcPct val="100000"/>
              </a:lnSpc>
              <a:spcBef>
                <a:spcPts val="365"/>
              </a:spcBef>
              <a:buChar char="•"/>
              <a:tabLst>
                <a:tab pos="264795" algn="l"/>
              </a:tabLst>
            </a:pPr>
            <a:r>
              <a:rPr sz="3050" spc="-20" dirty="0"/>
              <a:t>Rotate </a:t>
            </a:r>
            <a:r>
              <a:rPr sz="3050" spc="25" dirty="0"/>
              <a:t>polarized </a:t>
            </a:r>
            <a:r>
              <a:rPr sz="3050" spc="70" dirty="0"/>
              <a:t>light </a:t>
            </a:r>
            <a:r>
              <a:rPr sz="3050" spc="50" dirty="0"/>
              <a:t>in </a:t>
            </a:r>
            <a:r>
              <a:rPr sz="3050" spc="70" dirty="0"/>
              <a:t>different</a:t>
            </a:r>
            <a:r>
              <a:rPr sz="3050" spc="-535" dirty="0"/>
              <a:t> </a:t>
            </a:r>
            <a:r>
              <a:rPr sz="3050" spc="50" dirty="0"/>
              <a:t>directions</a:t>
            </a:r>
            <a:endParaRPr sz="3050"/>
          </a:p>
          <a:p>
            <a:pPr marL="768350" marR="314960" indent="-252095">
              <a:lnSpc>
                <a:spcPts val="3310"/>
              </a:lnSpc>
              <a:spcBef>
                <a:spcPts val="785"/>
              </a:spcBef>
            </a:pPr>
            <a:r>
              <a:rPr sz="3050" spc="45" dirty="0"/>
              <a:t>–Rotation</a:t>
            </a:r>
            <a:r>
              <a:rPr sz="3050" spc="-135" dirty="0"/>
              <a:t> </a:t>
            </a:r>
            <a:r>
              <a:rPr sz="3050" spc="100" dirty="0"/>
              <a:t>to</a:t>
            </a:r>
            <a:r>
              <a:rPr sz="3050" spc="-75" dirty="0"/>
              <a:t> </a:t>
            </a:r>
            <a:r>
              <a:rPr sz="3050" spc="10" dirty="0"/>
              <a:t>the</a:t>
            </a:r>
            <a:r>
              <a:rPr sz="3050" spc="-60" dirty="0"/>
              <a:t> </a:t>
            </a:r>
            <a:r>
              <a:rPr sz="3050" spc="45" dirty="0"/>
              <a:t>right</a:t>
            </a:r>
            <a:r>
              <a:rPr sz="3050" spc="-100" dirty="0"/>
              <a:t> </a:t>
            </a:r>
            <a:r>
              <a:rPr sz="3050" spc="325" dirty="0"/>
              <a:t>–</a:t>
            </a:r>
            <a:r>
              <a:rPr sz="3050" spc="-120" dirty="0"/>
              <a:t> </a:t>
            </a:r>
            <a:r>
              <a:rPr sz="3050" spc="30" dirty="0"/>
              <a:t>dextrorotatory</a:t>
            </a:r>
            <a:r>
              <a:rPr sz="3050" spc="-105" dirty="0"/>
              <a:t> </a:t>
            </a:r>
            <a:r>
              <a:rPr sz="3050" spc="-325" dirty="0"/>
              <a:t>(</a:t>
            </a:r>
            <a:r>
              <a:rPr sz="3150" i="1" spc="-325" dirty="0">
                <a:latin typeface="Arial"/>
                <a:cs typeface="Arial"/>
              </a:rPr>
              <a:t>d  </a:t>
            </a:r>
            <a:r>
              <a:rPr sz="3050" spc="50" dirty="0"/>
              <a:t>isomer)</a:t>
            </a:r>
            <a:endParaRPr sz="3050">
              <a:latin typeface="Arial"/>
              <a:cs typeface="Arial"/>
            </a:endParaRPr>
          </a:p>
          <a:p>
            <a:pPr marL="768350" marR="1028065" indent="-252095">
              <a:lnSpc>
                <a:spcPts val="3310"/>
              </a:lnSpc>
              <a:spcBef>
                <a:spcPts val="735"/>
              </a:spcBef>
            </a:pPr>
            <a:r>
              <a:rPr sz="3050" spc="45" dirty="0"/>
              <a:t>–Rotation</a:t>
            </a:r>
            <a:r>
              <a:rPr sz="3050" spc="-140" dirty="0"/>
              <a:t> </a:t>
            </a:r>
            <a:r>
              <a:rPr sz="3050" spc="100" dirty="0"/>
              <a:t>to</a:t>
            </a:r>
            <a:r>
              <a:rPr sz="3050" spc="-80" dirty="0"/>
              <a:t> </a:t>
            </a:r>
            <a:r>
              <a:rPr sz="3050" spc="10" dirty="0"/>
              <a:t>the</a:t>
            </a:r>
            <a:r>
              <a:rPr sz="3050" spc="-70" dirty="0"/>
              <a:t> </a:t>
            </a:r>
            <a:r>
              <a:rPr sz="3050" spc="110" dirty="0"/>
              <a:t>left</a:t>
            </a:r>
            <a:r>
              <a:rPr sz="3050" spc="-100" dirty="0"/>
              <a:t> </a:t>
            </a:r>
            <a:r>
              <a:rPr sz="3050" spc="325" dirty="0"/>
              <a:t>–</a:t>
            </a:r>
            <a:r>
              <a:rPr sz="3050" spc="-125" dirty="0"/>
              <a:t> </a:t>
            </a:r>
            <a:r>
              <a:rPr sz="3050" spc="30" dirty="0"/>
              <a:t>levorotatory</a:t>
            </a:r>
            <a:r>
              <a:rPr sz="3050" spc="-110" dirty="0"/>
              <a:t> </a:t>
            </a:r>
            <a:r>
              <a:rPr sz="3050" spc="-295" dirty="0"/>
              <a:t>(</a:t>
            </a:r>
            <a:r>
              <a:rPr sz="3150" i="1" spc="-295" dirty="0">
                <a:latin typeface="Arial"/>
                <a:cs typeface="Arial"/>
              </a:rPr>
              <a:t>l  </a:t>
            </a:r>
            <a:r>
              <a:rPr sz="3050" spc="50" dirty="0"/>
              <a:t>isomer)</a:t>
            </a:r>
            <a:endParaRPr sz="3050">
              <a:latin typeface="Arial"/>
              <a:cs typeface="Arial"/>
            </a:endParaRPr>
          </a:p>
          <a:p>
            <a:pPr marL="264160" indent="-252095">
              <a:lnSpc>
                <a:spcPct val="100000"/>
              </a:lnSpc>
              <a:spcBef>
                <a:spcPts val="229"/>
              </a:spcBef>
              <a:buChar char="•"/>
              <a:tabLst>
                <a:tab pos="264795" algn="l"/>
                <a:tab pos="4742180" algn="l"/>
                <a:tab pos="5679440" algn="l"/>
              </a:tabLst>
            </a:pPr>
            <a:r>
              <a:rPr sz="3050" spc="5" dirty="0"/>
              <a:t>Enantiomers </a:t>
            </a:r>
            <a:r>
              <a:rPr sz="3050" spc="325" dirty="0"/>
              <a:t>– </a:t>
            </a:r>
            <a:r>
              <a:rPr sz="3050" spc="-20" dirty="0"/>
              <a:t>a</a:t>
            </a:r>
            <a:r>
              <a:rPr sz="3050" spc="-540" dirty="0"/>
              <a:t> </a:t>
            </a:r>
            <a:r>
              <a:rPr sz="3050" spc="35" dirty="0"/>
              <a:t>pair</a:t>
            </a:r>
            <a:r>
              <a:rPr sz="3050" spc="-80" dirty="0"/>
              <a:t> </a:t>
            </a:r>
            <a:r>
              <a:rPr sz="3050" spc="114" dirty="0"/>
              <a:t>of</a:t>
            </a:r>
            <a:r>
              <a:rPr sz="3150" i="1" spc="114" dirty="0">
                <a:latin typeface="Arial"/>
                <a:cs typeface="Arial"/>
              </a:rPr>
              <a:t>d	</a:t>
            </a:r>
            <a:r>
              <a:rPr sz="3050" spc="15" dirty="0"/>
              <a:t>and</a:t>
            </a:r>
            <a:r>
              <a:rPr sz="3150" i="1" spc="15" dirty="0">
                <a:latin typeface="Arial"/>
                <a:cs typeface="Arial"/>
              </a:rPr>
              <a:t>l	</a:t>
            </a:r>
            <a:r>
              <a:rPr sz="3050" spc="50" dirty="0"/>
              <a:t>isomers</a:t>
            </a:r>
            <a:endParaRPr sz="3050">
              <a:latin typeface="Arial"/>
              <a:cs typeface="Arial"/>
            </a:endParaRPr>
          </a:p>
          <a:p>
            <a:pPr marL="264160" marR="504825" indent="-252095">
              <a:lnSpc>
                <a:spcPts val="3310"/>
              </a:lnSpc>
              <a:spcBef>
                <a:spcPts val="765"/>
              </a:spcBef>
              <a:buChar char="•"/>
              <a:tabLst>
                <a:tab pos="264795" algn="l"/>
              </a:tabLst>
            </a:pPr>
            <a:r>
              <a:rPr sz="3050" spc="10" dirty="0"/>
              <a:t>Racemic </a:t>
            </a:r>
            <a:r>
              <a:rPr sz="3050" spc="45" dirty="0"/>
              <a:t>mixture </a:t>
            </a:r>
            <a:r>
              <a:rPr sz="3050" spc="325" dirty="0"/>
              <a:t>–</a:t>
            </a:r>
            <a:r>
              <a:rPr sz="3050" spc="-590" dirty="0"/>
              <a:t> </a:t>
            </a:r>
            <a:r>
              <a:rPr sz="3050" spc="45" dirty="0"/>
              <a:t>equimolar mixture </a:t>
            </a:r>
            <a:r>
              <a:rPr sz="3050" spc="140" dirty="0"/>
              <a:t>of  </a:t>
            </a:r>
            <a:r>
              <a:rPr sz="3050" spc="105" dirty="0"/>
              <a:t>two</a:t>
            </a:r>
            <a:r>
              <a:rPr sz="3050" spc="-80" dirty="0"/>
              <a:t> </a:t>
            </a:r>
            <a:r>
              <a:rPr sz="3050" spc="25" dirty="0"/>
              <a:t>enantiomers</a:t>
            </a:r>
            <a:endParaRPr sz="3050"/>
          </a:p>
          <a:p>
            <a:pPr marL="516255">
              <a:lnSpc>
                <a:spcPct val="100000"/>
              </a:lnSpc>
              <a:spcBef>
                <a:spcPts val="330"/>
              </a:spcBef>
            </a:pPr>
            <a:r>
              <a:rPr sz="3050" spc="95" dirty="0"/>
              <a:t>–Net</a:t>
            </a:r>
            <a:r>
              <a:rPr sz="3050" spc="-95" dirty="0"/>
              <a:t> </a:t>
            </a:r>
            <a:r>
              <a:rPr sz="3050" spc="50" dirty="0"/>
              <a:t>rotation</a:t>
            </a:r>
            <a:r>
              <a:rPr sz="3050" spc="-130" dirty="0"/>
              <a:t> </a:t>
            </a:r>
            <a:r>
              <a:rPr sz="3050" spc="140" dirty="0"/>
              <a:t>of</a:t>
            </a:r>
            <a:r>
              <a:rPr sz="3050" spc="-45" dirty="0"/>
              <a:t> </a:t>
            </a:r>
            <a:r>
              <a:rPr sz="3050" spc="25" dirty="0"/>
              <a:t>polarized</a:t>
            </a:r>
            <a:r>
              <a:rPr sz="3050" spc="-55" dirty="0"/>
              <a:t> </a:t>
            </a:r>
            <a:r>
              <a:rPr sz="3050" spc="70" dirty="0"/>
              <a:t>light</a:t>
            </a:r>
            <a:r>
              <a:rPr sz="3050" spc="-90" dirty="0"/>
              <a:t> </a:t>
            </a:r>
            <a:r>
              <a:rPr sz="3050" spc="75" dirty="0"/>
              <a:t>is</a:t>
            </a:r>
            <a:r>
              <a:rPr sz="3050" spc="-130" dirty="0"/>
              <a:t> </a:t>
            </a:r>
            <a:r>
              <a:rPr sz="3050" dirty="0"/>
              <a:t>zero</a:t>
            </a:r>
            <a:endParaRPr sz="305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0389" y="1222488"/>
            <a:ext cx="5175789" cy="5662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286" y="277315"/>
            <a:ext cx="993076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351270" algn="l"/>
              </a:tabLst>
            </a:pPr>
            <a:r>
              <a:rPr sz="3050" spc="25" dirty="0"/>
              <a:t>Nonsuperimposable</a:t>
            </a:r>
            <a:r>
              <a:rPr sz="3050" spc="-35" dirty="0"/>
              <a:t> </a:t>
            </a:r>
            <a:r>
              <a:rPr sz="3050" spc="35" dirty="0"/>
              <a:t>Mirror</a:t>
            </a:r>
            <a:r>
              <a:rPr sz="3050" spc="-105" dirty="0"/>
              <a:t> </a:t>
            </a:r>
            <a:r>
              <a:rPr sz="3050" spc="15" dirty="0"/>
              <a:t>Images:	</a:t>
            </a:r>
            <a:r>
              <a:rPr sz="3050" spc="-25" dirty="0"/>
              <a:t>A </a:t>
            </a:r>
            <a:r>
              <a:rPr sz="3050" spc="55" dirty="0"/>
              <a:t>Common</a:t>
            </a:r>
            <a:r>
              <a:rPr sz="3050" spc="-300" dirty="0"/>
              <a:t> </a:t>
            </a:r>
            <a:r>
              <a:rPr sz="3050" dirty="0"/>
              <a:t>Example</a:t>
            </a:r>
            <a:endParaRPr sz="305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544" y="277315"/>
            <a:ext cx="986091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25" dirty="0"/>
              <a:t>Nonsuperimposable </a:t>
            </a:r>
            <a:r>
              <a:rPr sz="3050" spc="35" dirty="0"/>
              <a:t>Mirror </a:t>
            </a:r>
            <a:r>
              <a:rPr sz="3050" spc="15" dirty="0"/>
              <a:t>Images: </a:t>
            </a:r>
            <a:r>
              <a:rPr sz="3050" spc="-25" dirty="0"/>
              <a:t>A </a:t>
            </a:r>
            <a:r>
              <a:rPr sz="3050" spc="15" dirty="0"/>
              <a:t>Chemical</a:t>
            </a:r>
            <a:r>
              <a:rPr sz="3050" spc="-430" dirty="0"/>
              <a:t> </a:t>
            </a:r>
            <a:r>
              <a:rPr sz="3050" dirty="0"/>
              <a:t>Example</a:t>
            </a:r>
            <a:endParaRPr sz="3050"/>
          </a:p>
        </p:txBody>
      </p:sp>
      <p:sp>
        <p:nvSpPr>
          <p:cNvPr id="3" name="object 3"/>
          <p:cNvSpPr/>
          <p:nvPr/>
        </p:nvSpPr>
        <p:spPr>
          <a:xfrm>
            <a:off x="1022261" y="1248921"/>
            <a:ext cx="7976305" cy="3222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99383" y="4785783"/>
            <a:ext cx="1952894" cy="2099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56373" y="3979309"/>
            <a:ext cx="1149985" cy="1478280"/>
          </a:xfrm>
          <a:custGeom>
            <a:avLst/>
            <a:gdLst/>
            <a:ahLst/>
            <a:cxnLst/>
            <a:rect l="l" t="t" r="r" b="b"/>
            <a:pathLst>
              <a:path w="1149985" h="1478279">
                <a:moveTo>
                  <a:pt x="1149682" y="1478162"/>
                </a:moveTo>
                <a:lnTo>
                  <a:pt x="0" y="0"/>
                </a:lnTo>
              </a:path>
            </a:pathLst>
          </a:custGeom>
          <a:ln w="419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8125" y="3942990"/>
            <a:ext cx="205717" cy="2240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93783" y="3980204"/>
            <a:ext cx="1067435" cy="1477645"/>
          </a:xfrm>
          <a:custGeom>
            <a:avLst/>
            <a:gdLst/>
            <a:ahLst/>
            <a:cxnLst/>
            <a:rect l="l" t="t" r="r" b="b"/>
            <a:pathLst>
              <a:path w="1067435" h="1477645">
                <a:moveTo>
                  <a:pt x="0" y="1477267"/>
                </a:moveTo>
                <a:lnTo>
                  <a:pt x="1066915" y="0"/>
                </a:lnTo>
              </a:path>
            </a:pathLst>
          </a:custGeom>
          <a:ln w="419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85618" y="3942905"/>
            <a:ext cx="202018" cy="2256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3424" y="277315"/>
            <a:ext cx="6664959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20" dirty="0"/>
              <a:t>Optical </a:t>
            </a:r>
            <a:r>
              <a:rPr sz="3050" spc="45" dirty="0"/>
              <a:t>Isomers </a:t>
            </a:r>
            <a:r>
              <a:rPr sz="3050" spc="140" dirty="0"/>
              <a:t>of </a:t>
            </a:r>
            <a:r>
              <a:rPr sz="3050" spc="20" dirty="0"/>
              <a:t>Geometric</a:t>
            </a:r>
            <a:r>
              <a:rPr sz="3050" spc="-515" dirty="0"/>
              <a:t> </a:t>
            </a:r>
            <a:r>
              <a:rPr sz="3050" spc="45" dirty="0"/>
              <a:t>Isomers</a:t>
            </a:r>
            <a:endParaRPr sz="305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09993" y="1115339"/>
            <a:ext cx="9168676" cy="2456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49170" y="3768049"/>
            <a:ext cx="3634104" cy="2950845"/>
          </a:xfrm>
          <a:prstGeom prst="rect">
            <a:avLst/>
          </a:prstGeom>
        </p:spPr>
        <p:txBody>
          <a:bodyPr vert="horz" wrap="square" lIns="0" tIns="292100" rIns="0" bIns="0" rtlCol="0">
            <a:spAutoFit/>
          </a:bodyPr>
          <a:lstStyle/>
          <a:p>
            <a:pPr marR="452120" algn="ctr">
              <a:lnSpc>
                <a:spcPct val="100000"/>
              </a:lnSpc>
              <a:spcBef>
                <a:spcPts val="2300"/>
              </a:spcBef>
            </a:pPr>
            <a:r>
              <a:rPr sz="3150" i="1" spc="50" dirty="0">
                <a:latin typeface="Arial"/>
                <a:cs typeface="Arial"/>
              </a:rPr>
              <a:t>cis</a:t>
            </a:r>
            <a:endParaRPr sz="3150">
              <a:latin typeface="Arial"/>
              <a:cs typeface="Arial"/>
            </a:endParaRPr>
          </a:p>
          <a:p>
            <a:pPr marL="12700" marR="5080" indent="-61594" algn="ctr">
              <a:lnSpc>
                <a:spcPct val="147900"/>
              </a:lnSpc>
              <a:spcBef>
                <a:spcPts val="390"/>
              </a:spcBef>
            </a:pPr>
            <a:r>
              <a:rPr sz="3050" spc="35" dirty="0">
                <a:latin typeface="Arial"/>
                <a:cs typeface="Arial"/>
              </a:rPr>
              <a:t>rotate </a:t>
            </a:r>
            <a:r>
              <a:rPr sz="3050" spc="50" dirty="0">
                <a:latin typeface="Arial"/>
                <a:cs typeface="Arial"/>
              </a:rPr>
              <a:t>in </a:t>
            </a:r>
            <a:r>
              <a:rPr sz="3050" spc="-55" dirty="0">
                <a:latin typeface="Arial"/>
                <a:cs typeface="Arial"/>
              </a:rPr>
              <a:t>any </a:t>
            </a:r>
            <a:r>
              <a:rPr sz="3050" spc="5" dirty="0">
                <a:latin typeface="Arial"/>
                <a:cs typeface="Arial"/>
              </a:rPr>
              <a:t>manner  </a:t>
            </a:r>
            <a:r>
              <a:rPr sz="3050" spc="25" dirty="0">
                <a:latin typeface="Arial"/>
                <a:cs typeface="Arial"/>
              </a:rPr>
              <a:t>nonsuperimposable</a:t>
            </a:r>
            <a:endParaRPr sz="3050">
              <a:latin typeface="Arial"/>
              <a:cs typeface="Arial"/>
            </a:endParaRPr>
          </a:p>
          <a:p>
            <a:pPr marR="146685" algn="ctr">
              <a:lnSpc>
                <a:spcPct val="100000"/>
              </a:lnSpc>
              <a:spcBef>
                <a:spcPts val="2165"/>
              </a:spcBef>
            </a:pPr>
            <a:r>
              <a:rPr sz="3050" spc="10" dirty="0">
                <a:latin typeface="Arial"/>
                <a:cs typeface="Arial"/>
              </a:rPr>
              <a:t>chiral</a:t>
            </a:r>
            <a:endParaRPr sz="3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93410" y="4027764"/>
            <a:ext cx="2873375" cy="26911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522605" algn="ctr">
              <a:lnSpc>
                <a:spcPct val="100000"/>
              </a:lnSpc>
              <a:spcBef>
                <a:spcPts val="130"/>
              </a:spcBef>
            </a:pPr>
            <a:r>
              <a:rPr sz="3150" i="1" spc="-30" dirty="0">
                <a:latin typeface="Arial"/>
                <a:cs typeface="Arial"/>
              </a:rPr>
              <a:t>trans</a:t>
            </a:r>
            <a:endParaRPr sz="3150">
              <a:latin typeface="Arial"/>
              <a:cs typeface="Arial"/>
            </a:endParaRPr>
          </a:p>
          <a:p>
            <a:pPr marL="37465" marR="30480" indent="-137160" algn="ctr">
              <a:lnSpc>
                <a:spcPct val="153500"/>
              </a:lnSpc>
              <a:spcBef>
                <a:spcPts val="310"/>
              </a:spcBef>
            </a:pPr>
            <a:r>
              <a:rPr sz="3050" spc="35" dirty="0">
                <a:latin typeface="Arial"/>
                <a:cs typeface="Arial"/>
              </a:rPr>
              <a:t>rotate </a:t>
            </a:r>
            <a:r>
              <a:rPr sz="3050" spc="55" dirty="0">
                <a:latin typeface="Arial"/>
                <a:cs typeface="Arial"/>
              </a:rPr>
              <a:t>90</a:t>
            </a:r>
            <a:r>
              <a:rPr sz="3600" spc="82" baseline="25462" dirty="0">
                <a:latin typeface="Arial"/>
                <a:cs typeface="Arial"/>
              </a:rPr>
              <a:t>o  </a:t>
            </a:r>
            <a:r>
              <a:rPr sz="3050" spc="15" dirty="0">
                <a:latin typeface="Arial"/>
                <a:cs typeface="Arial"/>
              </a:rPr>
              <a:t>s</a:t>
            </a:r>
            <a:r>
              <a:rPr sz="3050" spc="-50" dirty="0">
                <a:latin typeface="Arial"/>
                <a:cs typeface="Arial"/>
              </a:rPr>
              <a:t>u</a:t>
            </a:r>
            <a:r>
              <a:rPr sz="3050" spc="65" dirty="0">
                <a:latin typeface="Arial"/>
                <a:cs typeface="Arial"/>
              </a:rPr>
              <a:t>p</a:t>
            </a:r>
            <a:r>
              <a:rPr sz="3050" spc="-50" dirty="0">
                <a:latin typeface="Arial"/>
                <a:cs typeface="Arial"/>
              </a:rPr>
              <a:t>e</a:t>
            </a:r>
            <a:r>
              <a:rPr sz="3050" spc="-30" dirty="0">
                <a:latin typeface="Arial"/>
                <a:cs typeface="Arial"/>
              </a:rPr>
              <a:t>r</a:t>
            </a:r>
            <a:r>
              <a:rPr sz="3050" spc="90" dirty="0">
                <a:latin typeface="Arial"/>
                <a:cs typeface="Arial"/>
              </a:rPr>
              <a:t>i</a:t>
            </a:r>
            <a:r>
              <a:rPr sz="3050" spc="204" dirty="0">
                <a:latin typeface="Arial"/>
                <a:cs typeface="Arial"/>
              </a:rPr>
              <a:t>m</a:t>
            </a:r>
            <a:r>
              <a:rPr sz="3050" spc="65" dirty="0">
                <a:latin typeface="Arial"/>
                <a:cs typeface="Arial"/>
              </a:rPr>
              <a:t>p</a:t>
            </a:r>
            <a:r>
              <a:rPr sz="3050" spc="60" dirty="0">
                <a:latin typeface="Arial"/>
                <a:cs typeface="Arial"/>
              </a:rPr>
              <a:t>o</a:t>
            </a:r>
            <a:r>
              <a:rPr sz="3050" spc="15" dirty="0">
                <a:latin typeface="Arial"/>
                <a:cs typeface="Arial"/>
              </a:rPr>
              <a:t>s</a:t>
            </a:r>
            <a:r>
              <a:rPr sz="3050" spc="-50" dirty="0">
                <a:latin typeface="Arial"/>
                <a:cs typeface="Arial"/>
              </a:rPr>
              <a:t>a</a:t>
            </a:r>
            <a:r>
              <a:rPr sz="3050" spc="65" dirty="0">
                <a:latin typeface="Arial"/>
                <a:cs typeface="Arial"/>
              </a:rPr>
              <a:t>b</a:t>
            </a:r>
            <a:r>
              <a:rPr sz="3050" spc="90" dirty="0">
                <a:latin typeface="Arial"/>
                <a:cs typeface="Arial"/>
              </a:rPr>
              <a:t>l</a:t>
            </a:r>
            <a:r>
              <a:rPr sz="3050" spc="-45" dirty="0">
                <a:latin typeface="Arial"/>
                <a:cs typeface="Arial"/>
              </a:rPr>
              <a:t>e  </a:t>
            </a:r>
            <a:r>
              <a:rPr sz="3050" dirty="0">
                <a:latin typeface="Arial"/>
                <a:cs typeface="Arial"/>
              </a:rPr>
              <a:t>achiral</a:t>
            </a:r>
            <a:endParaRPr sz="3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91" y="1161462"/>
            <a:ext cx="10014883" cy="4699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67415" y="1084497"/>
            <a:ext cx="6717030" cy="252095"/>
          </a:xfrm>
          <a:custGeom>
            <a:avLst/>
            <a:gdLst/>
            <a:ahLst/>
            <a:cxnLst/>
            <a:rect l="l" t="t" r="r" b="b"/>
            <a:pathLst>
              <a:path w="6717030" h="252094">
                <a:moveTo>
                  <a:pt x="0" y="0"/>
                </a:moveTo>
                <a:lnTo>
                  <a:pt x="6716889" y="0"/>
                </a:lnTo>
                <a:lnTo>
                  <a:pt x="6716889" y="251883"/>
                </a:lnTo>
                <a:lnTo>
                  <a:pt x="0" y="25188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43197" y="429494"/>
            <a:ext cx="460819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-20" dirty="0"/>
              <a:t>Operation </a:t>
            </a:r>
            <a:r>
              <a:rPr sz="3050" spc="140" dirty="0"/>
              <a:t>of </a:t>
            </a:r>
            <a:r>
              <a:rPr sz="3050" spc="-20" dirty="0"/>
              <a:t>a</a:t>
            </a:r>
            <a:r>
              <a:rPr sz="3050" spc="-425" dirty="0"/>
              <a:t> </a:t>
            </a:r>
            <a:r>
              <a:rPr sz="3050" spc="35" dirty="0"/>
              <a:t>Polarimeter</a:t>
            </a:r>
            <a:endParaRPr sz="305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147" y="219941"/>
            <a:ext cx="8434705" cy="13550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indent="587375">
              <a:lnSpc>
                <a:spcPts val="5180"/>
              </a:lnSpc>
              <a:spcBef>
                <a:spcPts val="360"/>
              </a:spcBef>
              <a:tabLst>
                <a:tab pos="3469004" algn="l"/>
              </a:tabLst>
            </a:pPr>
            <a:r>
              <a:rPr spc="-10" dirty="0"/>
              <a:t>22.3 </a:t>
            </a:r>
            <a:r>
              <a:rPr spc="10" dirty="0"/>
              <a:t>Bonding </a:t>
            </a:r>
            <a:r>
              <a:rPr spc="55" dirty="0"/>
              <a:t>in </a:t>
            </a:r>
            <a:r>
              <a:rPr spc="40" dirty="0"/>
              <a:t>Coordination  </a:t>
            </a:r>
            <a:r>
              <a:rPr dirty="0"/>
              <a:t>Compounds:	</a:t>
            </a:r>
            <a:r>
              <a:rPr spc="5" dirty="0"/>
              <a:t>Crystal </a:t>
            </a:r>
            <a:r>
              <a:rPr spc="-25" dirty="0"/>
              <a:t>Field</a:t>
            </a:r>
            <a:r>
              <a:rPr spc="-245" dirty="0"/>
              <a:t> </a:t>
            </a:r>
            <a:r>
              <a:rPr spc="-30" dirty="0"/>
              <a:t>Theory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18962" y="1649236"/>
            <a:ext cx="8837295" cy="472884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90525" marR="5080" indent="-377825">
              <a:lnSpc>
                <a:spcPts val="3750"/>
              </a:lnSpc>
              <a:spcBef>
                <a:spcPts val="625"/>
              </a:spcBef>
              <a:buChar char="•"/>
              <a:tabLst>
                <a:tab pos="389890" algn="l"/>
                <a:tab pos="390525" algn="l"/>
              </a:tabLst>
            </a:pPr>
            <a:r>
              <a:rPr sz="3500" spc="-5" dirty="0">
                <a:latin typeface="Arial"/>
                <a:cs typeface="Arial"/>
              </a:rPr>
              <a:t>Crystal </a:t>
            </a:r>
            <a:r>
              <a:rPr sz="3500" spc="70" dirty="0">
                <a:latin typeface="Arial"/>
                <a:cs typeface="Arial"/>
              </a:rPr>
              <a:t>ﬁeld </a:t>
            </a:r>
            <a:r>
              <a:rPr sz="3500" spc="10" dirty="0">
                <a:latin typeface="Arial"/>
                <a:cs typeface="Arial"/>
              </a:rPr>
              <a:t>theory </a:t>
            </a:r>
            <a:r>
              <a:rPr sz="3500" spc="20" dirty="0">
                <a:latin typeface="Arial"/>
                <a:cs typeface="Arial"/>
              </a:rPr>
              <a:t>explains </a:t>
            </a:r>
            <a:r>
              <a:rPr sz="3500" spc="25" dirty="0">
                <a:latin typeface="Arial"/>
                <a:cs typeface="Arial"/>
              </a:rPr>
              <a:t>the </a:t>
            </a:r>
            <a:r>
              <a:rPr sz="3500" spc="40" dirty="0">
                <a:latin typeface="Arial"/>
                <a:cs typeface="Arial"/>
              </a:rPr>
              <a:t>bonding</a:t>
            </a:r>
            <a:r>
              <a:rPr sz="3500" spc="-605" dirty="0">
                <a:latin typeface="Arial"/>
                <a:cs typeface="Arial"/>
              </a:rPr>
              <a:t> </a:t>
            </a:r>
            <a:r>
              <a:rPr sz="3500" spc="50" dirty="0">
                <a:latin typeface="Arial"/>
                <a:cs typeface="Arial"/>
              </a:rPr>
              <a:t>in  complex </a:t>
            </a:r>
            <a:r>
              <a:rPr sz="3500" spc="55" dirty="0">
                <a:latin typeface="Arial"/>
                <a:cs typeface="Arial"/>
              </a:rPr>
              <a:t>ions </a:t>
            </a:r>
            <a:r>
              <a:rPr sz="3500" spc="5" dirty="0">
                <a:latin typeface="Arial"/>
                <a:cs typeface="Arial"/>
              </a:rPr>
              <a:t>purely </a:t>
            </a:r>
            <a:r>
              <a:rPr sz="3500" spc="50" dirty="0">
                <a:latin typeface="Arial"/>
                <a:cs typeface="Arial"/>
              </a:rPr>
              <a:t>in </a:t>
            </a:r>
            <a:r>
              <a:rPr sz="3500" spc="65" dirty="0">
                <a:latin typeface="Arial"/>
                <a:cs typeface="Arial"/>
              </a:rPr>
              <a:t>terms </a:t>
            </a:r>
            <a:r>
              <a:rPr sz="3500" spc="140" dirty="0">
                <a:latin typeface="Arial"/>
                <a:cs typeface="Arial"/>
              </a:rPr>
              <a:t>of  </a:t>
            </a:r>
            <a:r>
              <a:rPr sz="3500" spc="55" dirty="0">
                <a:latin typeface="Arial"/>
                <a:cs typeface="Arial"/>
              </a:rPr>
              <a:t>electrostatic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60" dirty="0">
                <a:latin typeface="Arial"/>
                <a:cs typeface="Arial"/>
              </a:rPr>
              <a:t>forces.</a:t>
            </a:r>
            <a:endParaRPr sz="3500">
              <a:latin typeface="Arial"/>
              <a:cs typeface="Arial"/>
            </a:endParaRPr>
          </a:p>
          <a:p>
            <a:pPr marL="824230" marR="339090" lvl="1" indent="-307975">
              <a:lnSpc>
                <a:spcPts val="3310"/>
              </a:lnSpc>
              <a:spcBef>
                <a:spcPts val="675"/>
              </a:spcBef>
              <a:buChar char="–"/>
              <a:tabLst>
                <a:tab pos="824865" algn="l"/>
              </a:tabLst>
            </a:pPr>
            <a:r>
              <a:rPr sz="3050" spc="45" dirty="0">
                <a:latin typeface="Arial"/>
                <a:cs typeface="Arial"/>
              </a:rPr>
              <a:t>Attraction</a:t>
            </a:r>
            <a:r>
              <a:rPr sz="3050" spc="-135" dirty="0">
                <a:latin typeface="Arial"/>
                <a:cs typeface="Arial"/>
              </a:rPr>
              <a:t> </a:t>
            </a:r>
            <a:r>
              <a:rPr sz="3050" spc="25" dirty="0">
                <a:latin typeface="Arial"/>
                <a:cs typeface="Arial"/>
              </a:rPr>
              <a:t>between</a:t>
            </a:r>
            <a:r>
              <a:rPr sz="3050" spc="-135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the</a:t>
            </a:r>
            <a:r>
              <a:rPr sz="3050" spc="-65" dirty="0">
                <a:latin typeface="Arial"/>
                <a:cs typeface="Arial"/>
              </a:rPr>
              <a:t> </a:t>
            </a:r>
            <a:r>
              <a:rPr sz="3050" spc="65" dirty="0">
                <a:latin typeface="Arial"/>
                <a:cs typeface="Arial"/>
              </a:rPr>
              <a:t>metal</a:t>
            </a:r>
            <a:r>
              <a:rPr sz="3050" spc="-55" dirty="0">
                <a:latin typeface="Arial"/>
                <a:cs typeface="Arial"/>
              </a:rPr>
              <a:t> </a:t>
            </a:r>
            <a:r>
              <a:rPr sz="3050" spc="50" dirty="0">
                <a:latin typeface="Arial"/>
                <a:cs typeface="Arial"/>
              </a:rPr>
              <a:t>ion</a:t>
            </a:r>
            <a:r>
              <a:rPr sz="3050" spc="-135" dirty="0">
                <a:latin typeface="Arial"/>
                <a:cs typeface="Arial"/>
              </a:rPr>
              <a:t> </a:t>
            </a:r>
            <a:r>
              <a:rPr sz="3050" spc="85" dirty="0">
                <a:latin typeface="Arial"/>
                <a:cs typeface="Arial"/>
              </a:rPr>
              <a:t>(atom)</a:t>
            </a:r>
            <a:r>
              <a:rPr sz="3050" spc="-55" dirty="0">
                <a:latin typeface="Arial"/>
                <a:cs typeface="Arial"/>
              </a:rPr>
              <a:t> </a:t>
            </a:r>
            <a:r>
              <a:rPr sz="3050" spc="-20" dirty="0">
                <a:latin typeface="Arial"/>
                <a:cs typeface="Arial"/>
              </a:rPr>
              <a:t>and  </a:t>
            </a:r>
            <a:r>
              <a:rPr sz="3050" spc="10" dirty="0">
                <a:latin typeface="Arial"/>
                <a:cs typeface="Arial"/>
              </a:rPr>
              <a:t>the</a:t>
            </a:r>
            <a:r>
              <a:rPr sz="3050" spc="-65" dirty="0">
                <a:latin typeface="Arial"/>
                <a:cs typeface="Arial"/>
              </a:rPr>
              <a:t> </a:t>
            </a:r>
            <a:r>
              <a:rPr sz="3050" spc="40" dirty="0">
                <a:latin typeface="Arial"/>
                <a:cs typeface="Arial"/>
              </a:rPr>
              <a:t>ligands</a:t>
            </a:r>
            <a:endParaRPr sz="3050">
              <a:latin typeface="Arial"/>
              <a:cs typeface="Arial"/>
            </a:endParaRPr>
          </a:p>
          <a:p>
            <a:pPr marL="824230" marR="423545" lvl="1" indent="-307975">
              <a:lnSpc>
                <a:spcPts val="3310"/>
              </a:lnSpc>
              <a:spcBef>
                <a:spcPts val="730"/>
              </a:spcBef>
              <a:buChar char="–"/>
              <a:tabLst>
                <a:tab pos="824865" algn="l"/>
                <a:tab pos="6645275" algn="l"/>
              </a:tabLst>
            </a:pPr>
            <a:r>
              <a:rPr sz="3050" spc="-10" dirty="0">
                <a:latin typeface="Arial"/>
                <a:cs typeface="Arial"/>
              </a:rPr>
              <a:t>Repulsion </a:t>
            </a:r>
            <a:r>
              <a:rPr sz="3050" spc="25" dirty="0">
                <a:latin typeface="Arial"/>
                <a:cs typeface="Arial"/>
              </a:rPr>
              <a:t>between </a:t>
            </a:r>
            <a:r>
              <a:rPr sz="3050" spc="10" dirty="0">
                <a:latin typeface="Arial"/>
                <a:cs typeface="Arial"/>
              </a:rPr>
              <a:t>the lone </a:t>
            </a:r>
            <a:r>
              <a:rPr sz="3050" spc="30" dirty="0">
                <a:latin typeface="Arial"/>
                <a:cs typeface="Arial"/>
              </a:rPr>
              <a:t>pairs </a:t>
            </a:r>
            <a:r>
              <a:rPr sz="3050" spc="35" dirty="0">
                <a:latin typeface="Arial"/>
                <a:cs typeface="Arial"/>
              </a:rPr>
              <a:t>on </a:t>
            </a:r>
            <a:r>
              <a:rPr sz="3050" spc="10" dirty="0">
                <a:latin typeface="Arial"/>
                <a:cs typeface="Arial"/>
              </a:rPr>
              <a:t>the  </a:t>
            </a:r>
            <a:r>
              <a:rPr sz="3050" spc="40" dirty="0">
                <a:latin typeface="Arial"/>
                <a:cs typeface="Arial"/>
              </a:rPr>
              <a:t>ligands </a:t>
            </a:r>
            <a:r>
              <a:rPr sz="3050" spc="-20" dirty="0">
                <a:latin typeface="Arial"/>
                <a:cs typeface="Arial"/>
              </a:rPr>
              <a:t>and </a:t>
            </a:r>
            <a:r>
              <a:rPr sz="3050" spc="10" dirty="0">
                <a:latin typeface="Arial"/>
                <a:cs typeface="Arial"/>
              </a:rPr>
              <a:t>the </a:t>
            </a:r>
            <a:r>
              <a:rPr sz="3050" spc="35" dirty="0">
                <a:latin typeface="Arial"/>
                <a:cs typeface="Arial"/>
              </a:rPr>
              <a:t>electrons</a:t>
            </a:r>
            <a:r>
              <a:rPr sz="3050" spc="-225" dirty="0">
                <a:latin typeface="Arial"/>
                <a:cs typeface="Arial"/>
              </a:rPr>
              <a:t> </a:t>
            </a:r>
            <a:r>
              <a:rPr sz="3050" spc="50" dirty="0">
                <a:latin typeface="Arial"/>
                <a:cs typeface="Arial"/>
              </a:rPr>
              <a:t>in</a:t>
            </a:r>
            <a:r>
              <a:rPr sz="3050" spc="-85" dirty="0">
                <a:latin typeface="Arial"/>
                <a:cs typeface="Arial"/>
              </a:rPr>
              <a:t> </a:t>
            </a:r>
            <a:r>
              <a:rPr sz="3050" spc="-185" dirty="0">
                <a:latin typeface="Arial"/>
                <a:cs typeface="Arial"/>
              </a:rPr>
              <a:t>the</a:t>
            </a:r>
            <a:r>
              <a:rPr sz="3150" i="1" spc="-185" dirty="0">
                <a:latin typeface="Arial"/>
                <a:cs typeface="Arial"/>
              </a:rPr>
              <a:t>d	</a:t>
            </a:r>
            <a:r>
              <a:rPr sz="3050" spc="55" dirty="0">
                <a:latin typeface="Arial"/>
                <a:cs typeface="Arial"/>
              </a:rPr>
              <a:t>orbitals</a:t>
            </a:r>
            <a:r>
              <a:rPr sz="3050" spc="-204" dirty="0">
                <a:latin typeface="Arial"/>
                <a:cs typeface="Arial"/>
              </a:rPr>
              <a:t> </a:t>
            </a:r>
            <a:r>
              <a:rPr sz="3050" spc="140" dirty="0">
                <a:latin typeface="Arial"/>
                <a:cs typeface="Arial"/>
              </a:rPr>
              <a:t>of  </a:t>
            </a:r>
            <a:r>
              <a:rPr sz="3050" spc="10" dirty="0">
                <a:latin typeface="Arial"/>
                <a:cs typeface="Arial"/>
              </a:rPr>
              <a:t>the</a:t>
            </a:r>
            <a:r>
              <a:rPr sz="3050" spc="-65" dirty="0">
                <a:latin typeface="Arial"/>
                <a:cs typeface="Arial"/>
              </a:rPr>
              <a:t> </a:t>
            </a:r>
            <a:r>
              <a:rPr sz="3050" spc="65" dirty="0">
                <a:latin typeface="Arial"/>
                <a:cs typeface="Arial"/>
              </a:rPr>
              <a:t>metal</a:t>
            </a:r>
            <a:endParaRPr sz="3050">
              <a:latin typeface="Arial"/>
              <a:cs typeface="Arial"/>
            </a:endParaRPr>
          </a:p>
          <a:p>
            <a:pPr marL="824230" marR="561975" lvl="1" indent="-307975">
              <a:lnSpc>
                <a:spcPts val="3310"/>
              </a:lnSpc>
              <a:spcBef>
                <a:spcPts val="730"/>
              </a:spcBef>
              <a:buChar char="–"/>
              <a:tabLst>
                <a:tab pos="824865" algn="l"/>
                <a:tab pos="6323330" algn="l"/>
              </a:tabLst>
            </a:pPr>
            <a:r>
              <a:rPr sz="3050" spc="15" dirty="0">
                <a:latin typeface="Arial"/>
                <a:cs typeface="Arial"/>
              </a:rPr>
              <a:t>In </a:t>
            </a:r>
            <a:r>
              <a:rPr sz="3050" spc="10" dirty="0">
                <a:latin typeface="Arial"/>
                <a:cs typeface="Arial"/>
              </a:rPr>
              <a:t>the </a:t>
            </a:r>
            <a:r>
              <a:rPr sz="3050" dirty="0">
                <a:latin typeface="Arial"/>
                <a:cs typeface="Arial"/>
              </a:rPr>
              <a:t>absence </a:t>
            </a:r>
            <a:r>
              <a:rPr sz="3050" spc="140" dirty="0">
                <a:latin typeface="Arial"/>
                <a:cs typeface="Arial"/>
              </a:rPr>
              <a:t>of</a:t>
            </a:r>
            <a:r>
              <a:rPr sz="3050" spc="-200" dirty="0">
                <a:latin typeface="Arial"/>
                <a:cs typeface="Arial"/>
              </a:rPr>
              <a:t> </a:t>
            </a:r>
            <a:r>
              <a:rPr sz="3050" spc="-5" dirty="0">
                <a:latin typeface="Arial"/>
                <a:cs typeface="Arial"/>
              </a:rPr>
              <a:t>ligands,</a:t>
            </a:r>
            <a:r>
              <a:rPr sz="3050" spc="5" dirty="0">
                <a:latin typeface="Arial"/>
                <a:cs typeface="Arial"/>
              </a:rPr>
              <a:t> </a:t>
            </a:r>
            <a:r>
              <a:rPr sz="3050" spc="20" dirty="0">
                <a:latin typeface="Arial"/>
                <a:cs typeface="Arial"/>
              </a:rPr>
              <a:t>the</a:t>
            </a:r>
            <a:r>
              <a:rPr sz="3150" i="1" spc="20" dirty="0">
                <a:latin typeface="Arial"/>
                <a:cs typeface="Arial"/>
              </a:rPr>
              <a:t>d	</a:t>
            </a:r>
            <a:r>
              <a:rPr sz="3050" spc="55" dirty="0">
                <a:latin typeface="Arial"/>
                <a:cs typeface="Arial"/>
              </a:rPr>
              <a:t>orbitals</a:t>
            </a:r>
            <a:r>
              <a:rPr sz="3050" spc="-210" dirty="0">
                <a:latin typeface="Arial"/>
                <a:cs typeface="Arial"/>
              </a:rPr>
              <a:t> </a:t>
            </a:r>
            <a:r>
              <a:rPr sz="3050" spc="-45" dirty="0">
                <a:latin typeface="Arial"/>
                <a:cs typeface="Arial"/>
              </a:rPr>
              <a:t>are  </a:t>
            </a:r>
            <a:r>
              <a:rPr sz="3050" spc="-20" dirty="0">
                <a:latin typeface="Arial"/>
                <a:cs typeface="Arial"/>
              </a:rPr>
              <a:t>degenerate</a:t>
            </a:r>
            <a:endParaRPr sz="3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9819" y="501397"/>
            <a:ext cx="7236459" cy="143129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20040" marR="5080" indent="-307975">
              <a:lnSpc>
                <a:spcPts val="3640"/>
              </a:lnSpc>
              <a:spcBef>
                <a:spcPts val="365"/>
              </a:spcBef>
            </a:pPr>
            <a:r>
              <a:rPr sz="3050" spc="325" dirty="0"/>
              <a:t>–</a:t>
            </a:r>
            <a:r>
              <a:rPr sz="3050" spc="-450" dirty="0"/>
              <a:t> </a:t>
            </a:r>
            <a:r>
              <a:rPr sz="3050" spc="15" dirty="0"/>
              <a:t>In</a:t>
            </a:r>
            <a:r>
              <a:rPr sz="3050" spc="-130" dirty="0"/>
              <a:t> </a:t>
            </a:r>
            <a:r>
              <a:rPr sz="3050" spc="10" dirty="0"/>
              <a:t>the</a:t>
            </a:r>
            <a:r>
              <a:rPr sz="3050" spc="-60" dirty="0"/>
              <a:t> </a:t>
            </a:r>
            <a:r>
              <a:rPr sz="3050" spc="-5" dirty="0"/>
              <a:t>presence</a:t>
            </a:r>
            <a:r>
              <a:rPr sz="3050" spc="-55" dirty="0"/>
              <a:t> </a:t>
            </a:r>
            <a:r>
              <a:rPr sz="3050" spc="140" dirty="0"/>
              <a:t>of</a:t>
            </a:r>
            <a:r>
              <a:rPr sz="3050" spc="-50" dirty="0"/>
              <a:t> </a:t>
            </a:r>
            <a:r>
              <a:rPr sz="3050" spc="-5" dirty="0"/>
              <a:t>ligands,</a:t>
            </a:r>
            <a:r>
              <a:rPr sz="3050" spc="-20" dirty="0"/>
              <a:t> </a:t>
            </a:r>
            <a:r>
              <a:rPr sz="3050" spc="35" dirty="0"/>
              <a:t>electrons</a:t>
            </a:r>
            <a:r>
              <a:rPr sz="3050" spc="-130" dirty="0"/>
              <a:t> </a:t>
            </a:r>
            <a:r>
              <a:rPr sz="3050" spc="25" dirty="0"/>
              <a:t>in</a:t>
            </a:r>
            <a:r>
              <a:rPr sz="3150" i="1" spc="25" dirty="0">
                <a:latin typeface="Arial"/>
                <a:cs typeface="Arial"/>
              </a:rPr>
              <a:t>d  </a:t>
            </a:r>
            <a:r>
              <a:rPr sz="3050" spc="55" dirty="0"/>
              <a:t>orbitals </a:t>
            </a:r>
            <a:r>
              <a:rPr sz="3050" dirty="0"/>
              <a:t>experience </a:t>
            </a:r>
            <a:r>
              <a:rPr sz="3050" spc="70" dirty="0"/>
              <a:t>different </a:t>
            </a:r>
            <a:r>
              <a:rPr sz="3050" spc="25" dirty="0"/>
              <a:t>levels </a:t>
            </a:r>
            <a:r>
              <a:rPr sz="3050" spc="140" dirty="0"/>
              <a:t>of  </a:t>
            </a:r>
            <a:r>
              <a:rPr sz="3050" spc="20" dirty="0"/>
              <a:t>repulsion </a:t>
            </a:r>
            <a:r>
              <a:rPr sz="3050" spc="110" dirty="0"/>
              <a:t>for </a:t>
            </a:r>
            <a:r>
              <a:rPr sz="3050" spc="10" dirty="0"/>
              <a:t>the </a:t>
            </a:r>
            <a:r>
              <a:rPr sz="3050" spc="30" dirty="0"/>
              <a:t>ligand </a:t>
            </a:r>
            <a:r>
              <a:rPr sz="3050" spc="10" dirty="0"/>
              <a:t>lone</a:t>
            </a:r>
            <a:r>
              <a:rPr sz="3050" spc="-610" dirty="0"/>
              <a:t> </a:t>
            </a:r>
            <a:r>
              <a:rPr sz="3050" spc="30" dirty="0"/>
              <a:t>pairs</a:t>
            </a:r>
            <a:endParaRPr sz="3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9819" y="1992850"/>
            <a:ext cx="8363584" cy="14192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600"/>
              </a:lnSpc>
              <a:spcBef>
                <a:spcPts val="135"/>
              </a:spcBef>
            </a:pPr>
            <a:r>
              <a:rPr sz="3050" spc="325" dirty="0">
                <a:latin typeface="Arial"/>
                <a:cs typeface="Arial"/>
              </a:rPr>
              <a:t>–</a:t>
            </a:r>
            <a:r>
              <a:rPr sz="3050" spc="-455" dirty="0">
                <a:latin typeface="Arial"/>
                <a:cs typeface="Arial"/>
              </a:rPr>
              <a:t> </a:t>
            </a:r>
            <a:r>
              <a:rPr sz="3050" spc="5" dirty="0">
                <a:latin typeface="Arial"/>
                <a:cs typeface="Arial"/>
              </a:rPr>
              <a:t>As</a:t>
            </a:r>
            <a:r>
              <a:rPr sz="3050" spc="-135" dirty="0">
                <a:latin typeface="Arial"/>
                <a:cs typeface="Arial"/>
              </a:rPr>
              <a:t> </a:t>
            </a:r>
            <a:r>
              <a:rPr sz="3050" spc="-20" dirty="0">
                <a:latin typeface="Arial"/>
                <a:cs typeface="Arial"/>
              </a:rPr>
              <a:t>a</a:t>
            </a:r>
            <a:r>
              <a:rPr sz="3050" spc="-110" dirty="0">
                <a:latin typeface="Arial"/>
                <a:cs typeface="Arial"/>
              </a:rPr>
              <a:t> </a:t>
            </a:r>
            <a:r>
              <a:rPr sz="3050" spc="25" dirty="0">
                <a:latin typeface="Arial"/>
                <a:cs typeface="Arial"/>
              </a:rPr>
              <a:t>result</a:t>
            </a:r>
            <a:r>
              <a:rPr sz="3050" spc="-95" dirty="0">
                <a:latin typeface="Arial"/>
                <a:cs typeface="Arial"/>
              </a:rPr>
              <a:t> </a:t>
            </a:r>
            <a:r>
              <a:rPr sz="3050" spc="20" dirty="0">
                <a:latin typeface="Arial"/>
                <a:cs typeface="Arial"/>
              </a:rPr>
              <a:t>(depending</a:t>
            </a:r>
            <a:r>
              <a:rPr sz="3050" spc="-55" dirty="0">
                <a:latin typeface="Arial"/>
                <a:cs typeface="Arial"/>
              </a:rPr>
              <a:t> </a:t>
            </a:r>
            <a:r>
              <a:rPr sz="3050" spc="35" dirty="0">
                <a:latin typeface="Arial"/>
                <a:cs typeface="Arial"/>
              </a:rPr>
              <a:t>on</a:t>
            </a:r>
            <a:r>
              <a:rPr sz="3050" spc="-135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the</a:t>
            </a:r>
            <a:r>
              <a:rPr sz="3050" spc="-65" dirty="0">
                <a:latin typeface="Arial"/>
                <a:cs typeface="Arial"/>
              </a:rPr>
              <a:t> </a:t>
            </a:r>
            <a:r>
              <a:rPr sz="3050" spc="35" dirty="0">
                <a:latin typeface="Arial"/>
                <a:cs typeface="Arial"/>
              </a:rPr>
              <a:t>geometry)</a:t>
            </a:r>
            <a:r>
              <a:rPr sz="3050" spc="-55" dirty="0">
                <a:latin typeface="Arial"/>
                <a:cs typeface="Arial"/>
              </a:rPr>
              <a:t> </a:t>
            </a:r>
            <a:r>
              <a:rPr sz="3050" spc="55" dirty="0">
                <a:latin typeface="Arial"/>
                <a:cs typeface="Arial"/>
              </a:rPr>
              <a:t>some</a:t>
            </a:r>
            <a:endParaRPr sz="3050">
              <a:latin typeface="Arial"/>
              <a:cs typeface="Arial"/>
            </a:endParaRPr>
          </a:p>
          <a:p>
            <a:pPr marL="320040" marR="962025" indent="-207010">
              <a:lnSpc>
                <a:spcPts val="3640"/>
              </a:lnSpc>
              <a:spcBef>
                <a:spcPts val="175"/>
              </a:spcBef>
              <a:tabLst>
                <a:tab pos="641985" algn="l"/>
              </a:tabLst>
            </a:pPr>
            <a:r>
              <a:rPr sz="3150" i="1" spc="-15" dirty="0">
                <a:latin typeface="Arial"/>
                <a:cs typeface="Arial"/>
              </a:rPr>
              <a:t>d	</a:t>
            </a:r>
            <a:r>
              <a:rPr sz="3050" spc="55" dirty="0">
                <a:latin typeface="Arial"/>
                <a:cs typeface="Arial"/>
              </a:rPr>
              <a:t>orbitals </a:t>
            </a:r>
            <a:r>
              <a:rPr sz="3050" spc="45" dirty="0">
                <a:latin typeface="Arial"/>
                <a:cs typeface="Arial"/>
              </a:rPr>
              <a:t>attain </a:t>
            </a:r>
            <a:r>
              <a:rPr sz="3050" spc="5" dirty="0">
                <a:latin typeface="Arial"/>
                <a:cs typeface="Arial"/>
              </a:rPr>
              <a:t>higher</a:t>
            </a:r>
            <a:r>
              <a:rPr sz="3050" spc="-625" dirty="0">
                <a:latin typeface="Arial"/>
                <a:cs typeface="Arial"/>
              </a:rPr>
              <a:t> </a:t>
            </a:r>
            <a:r>
              <a:rPr sz="3050" spc="-30" dirty="0">
                <a:latin typeface="Arial"/>
                <a:cs typeface="Arial"/>
              </a:rPr>
              <a:t>energy </a:t>
            </a:r>
            <a:r>
              <a:rPr sz="3050" spc="-20" dirty="0">
                <a:latin typeface="Arial"/>
                <a:cs typeface="Arial"/>
              </a:rPr>
              <a:t>and </a:t>
            </a:r>
            <a:r>
              <a:rPr sz="3050" spc="25" dirty="0">
                <a:latin typeface="Arial"/>
                <a:cs typeface="Arial"/>
              </a:rPr>
              <a:t>others  </a:t>
            </a:r>
            <a:r>
              <a:rPr sz="3050" spc="50" dirty="0">
                <a:latin typeface="Arial"/>
                <a:cs typeface="Arial"/>
              </a:rPr>
              <a:t>lower</a:t>
            </a:r>
            <a:r>
              <a:rPr sz="3050" spc="-135" dirty="0">
                <a:latin typeface="Arial"/>
                <a:cs typeface="Arial"/>
              </a:rPr>
              <a:t> </a:t>
            </a:r>
            <a:r>
              <a:rPr sz="3050" spc="-30" dirty="0">
                <a:latin typeface="Arial"/>
                <a:cs typeface="Arial"/>
              </a:rPr>
              <a:t>energy</a:t>
            </a:r>
            <a:endParaRPr sz="30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8716" y="3830725"/>
            <a:ext cx="3778250" cy="2718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98225" y="3510623"/>
            <a:ext cx="2687320" cy="420370"/>
          </a:xfrm>
          <a:custGeom>
            <a:avLst/>
            <a:gdLst/>
            <a:ahLst/>
            <a:cxnLst/>
            <a:rect l="l" t="t" r="r" b="b"/>
            <a:pathLst>
              <a:path w="2687320" h="420370">
                <a:moveTo>
                  <a:pt x="0" y="0"/>
                </a:moveTo>
                <a:lnTo>
                  <a:pt x="2686755" y="0"/>
                </a:lnTo>
                <a:lnTo>
                  <a:pt x="2686755" y="419805"/>
                </a:lnTo>
                <a:lnTo>
                  <a:pt x="0" y="4198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053" y="496343"/>
            <a:ext cx="8890000" cy="548132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90525" indent="-377825">
              <a:lnSpc>
                <a:spcPct val="100000"/>
              </a:lnSpc>
              <a:spcBef>
                <a:spcPts val="919"/>
              </a:spcBef>
              <a:buChar char="•"/>
              <a:tabLst>
                <a:tab pos="389890" algn="l"/>
                <a:tab pos="390525" algn="l"/>
              </a:tabLst>
            </a:pPr>
            <a:r>
              <a:rPr sz="3500" spc="20" dirty="0">
                <a:latin typeface="Arial"/>
                <a:cs typeface="Arial"/>
              </a:rPr>
              <a:t>Components </a:t>
            </a:r>
            <a:r>
              <a:rPr sz="3500" spc="140" dirty="0">
                <a:latin typeface="Arial"/>
                <a:cs typeface="Arial"/>
              </a:rPr>
              <a:t>of </a:t>
            </a:r>
            <a:r>
              <a:rPr sz="3500" spc="-30" dirty="0">
                <a:latin typeface="Arial"/>
                <a:cs typeface="Arial"/>
              </a:rPr>
              <a:t>a </a:t>
            </a:r>
            <a:r>
              <a:rPr sz="3500" spc="45" dirty="0">
                <a:latin typeface="Arial"/>
                <a:cs typeface="Arial"/>
              </a:rPr>
              <a:t>coordination</a:t>
            </a:r>
            <a:r>
              <a:rPr sz="3500" spc="-459" dirty="0">
                <a:latin typeface="Arial"/>
                <a:cs typeface="Arial"/>
              </a:rPr>
              <a:t> </a:t>
            </a:r>
            <a:r>
              <a:rPr sz="3500" spc="60" dirty="0">
                <a:latin typeface="Arial"/>
                <a:cs typeface="Arial"/>
              </a:rPr>
              <a:t>compound</a:t>
            </a:r>
            <a:endParaRPr sz="3500">
              <a:latin typeface="Arial"/>
              <a:cs typeface="Arial"/>
            </a:endParaRPr>
          </a:p>
          <a:p>
            <a:pPr marL="824230" lvl="1" indent="-308610">
              <a:lnSpc>
                <a:spcPct val="100000"/>
              </a:lnSpc>
              <a:spcBef>
                <a:spcPts val="735"/>
              </a:spcBef>
              <a:buChar char="–"/>
              <a:tabLst>
                <a:tab pos="824865" algn="l"/>
              </a:tabLst>
            </a:pPr>
            <a:r>
              <a:rPr sz="3050" spc="20" dirty="0">
                <a:latin typeface="Arial"/>
                <a:cs typeface="Arial"/>
              </a:rPr>
              <a:t>Complex </a:t>
            </a:r>
            <a:r>
              <a:rPr sz="3050" spc="50" dirty="0">
                <a:latin typeface="Arial"/>
                <a:cs typeface="Arial"/>
              </a:rPr>
              <a:t>ion </a:t>
            </a:r>
            <a:r>
              <a:rPr sz="3050" spc="30" dirty="0">
                <a:latin typeface="Arial"/>
                <a:cs typeface="Arial"/>
              </a:rPr>
              <a:t>(enclosed </a:t>
            </a:r>
            <a:r>
              <a:rPr sz="3050" spc="50" dirty="0">
                <a:latin typeface="Arial"/>
                <a:cs typeface="Arial"/>
              </a:rPr>
              <a:t>in </a:t>
            </a:r>
            <a:r>
              <a:rPr sz="3050" spc="-20" dirty="0">
                <a:latin typeface="Arial"/>
                <a:cs typeface="Arial"/>
              </a:rPr>
              <a:t>square</a:t>
            </a:r>
            <a:r>
              <a:rPr sz="3050" spc="-585" dirty="0">
                <a:latin typeface="Arial"/>
                <a:cs typeface="Arial"/>
              </a:rPr>
              <a:t> </a:t>
            </a:r>
            <a:r>
              <a:rPr sz="3050" spc="30" dirty="0">
                <a:latin typeface="Arial"/>
                <a:cs typeface="Arial"/>
              </a:rPr>
              <a:t>barckets)</a:t>
            </a:r>
            <a:endParaRPr sz="305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–"/>
            </a:pPr>
            <a:endParaRPr sz="3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–"/>
            </a:pPr>
            <a:endParaRPr sz="4600">
              <a:latin typeface="Times New Roman"/>
              <a:cs typeface="Times New Roman"/>
            </a:endParaRPr>
          </a:p>
          <a:p>
            <a:pPr marL="824230" lvl="1" indent="-308610">
              <a:lnSpc>
                <a:spcPct val="100000"/>
              </a:lnSpc>
              <a:buChar char="–"/>
              <a:tabLst>
                <a:tab pos="824865" algn="l"/>
              </a:tabLst>
            </a:pPr>
            <a:r>
              <a:rPr sz="3050" spc="-20" dirty="0">
                <a:latin typeface="Arial"/>
                <a:cs typeface="Arial"/>
              </a:rPr>
              <a:t>Counter</a:t>
            </a:r>
            <a:r>
              <a:rPr sz="3050" spc="-135" dirty="0">
                <a:latin typeface="Arial"/>
                <a:cs typeface="Arial"/>
              </a:rPr>
              <a:t> </a:t>
            </a:r>
            <a:r>
              <a:rPr sz="3050" spc="40" dirty="0">
                <a:latin typeface="Arial"/>
                <a:cs typeface="Arial"/>
              </a:rPr>
              <a:t>ions</a:t>
            </a:r>
            <a:endParaRPr sz="3050">
              <a:latin typeface="Arial"/>
              <a:cs typeface="Arial"/>
            </a:endParaRPr>
          </a:p>
          <a:p>
            <a:pPr marL="824230" marR="1380490" lvl="1" indent="-307975">
              <a:lnSpc>
                <a:spcPts val="3640"/>
              </a:lnSpc>
              <a:spcBef>
                <a:spcPts val="855"/>
              </a:spcBef>
              <a:buChar char="–"/>
              <a:tabLst>
                <a:tab pos="824865" algn="l"/>
              </a:tabLst>
            </a:pPr>
            <a:r>
              <a:rPr sz="3050" spc="10" dirty="0">
                <a:latin typeface="Arial"/>
                <a:cs typeface="Arial"/>
              </a:rPr>
              <a:t>Some </a:t>
            </a:r>
            <a:r>
              <a:rPr sz="3050" spc="45" dirty="0">
                <a:latin typeface="Arial"/>
                <a:cs typeface="Arial"/>
              </a:rPr>
              <a:t>coordination </a:t>
            </a:r>
            <a:r>
              <a:rPr sz="3050" spc="60" dirty="0">
                <a:latin typeface="Arial"/>
                <a:cs typeface="Arial"/>
              </a:rPr>
              <a:t>compounds do</a:t>
            </a:r>
            <a:r>
              <a:rPr sz="3050" spc="-505" dirty="0">
                <a:latin typeface="Arial"/>
                <a:cs typeface="Arial"/>
              </a:rPr>
              <a:t> </a:t>
            </a:r>
            <a:r>
              <a:rPr sz="3050" spc="55" dirty="0">
                <a:latin typeface="Arial"/>
                <a:cs typeface="Arial"/>
              </a:rPr>
              <a:t>not  </a:t>
            </a:r>
            <a:r>
              <a:rPr sz="3050" spc="45" dirty="0">
                <a:latin typeface="Arial"/>
                <a:cs typeface="Arial"/>
              </a:rPr>
              <a:t>contain </a:t>
            </a:r>
            <a:r>
              <a:rPr sz="3050" spc="-20" dirty="0">
                <a:latin typeface="Arial"/>
                <a:cs typeface="Arial"/>
              </a:rPr>
              <a:t>a </a:t>
            </a:r>
            <a:r>
              <a:rPr sz="3050" spc="70" dirty="0">
                <a:latin typeface="Arial"/>
                <a:cs typeface="Arial"/>
              </a:rPr>
              <a:t>complex</a:t>
            </a:r>
            <a:r>
              <a:rPr sz="3050" spc="-330" dirty="0">
                <a:latin typeface="Arial"/>
                <a:cs typeface="Arial"/>
              </a:rPr>
              <a:t> </a:t>
            </a:r>
            <a:r>
              <a:rPr sz="3050" spc="50" dirty="0">
                <a:latin typeface="Arial"/>
                <a:cs typeface="Arial"/>
              </a:rPr>
              <a:t>ion</a:t>
            </a:r>
            <a:endParaRPr sz="305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"/>
              <a:buChar char="–"/>
            </a:pPr>
            <a:endParaRPr sz="4400">
              <a:latin typeface="Times New Roman"/>
              <a:cs typeface="Times New Roman"/>
            </a:endParaRPr>
          </a:p>
          <a:p>
            <a:pPr marL="824230" marR="5080" lvl="1" indent="-307975">
              <a:lnSpc>
                <a:spcPts val="3640"/>
              </a:lnSpc>
              <a:buChar char="–"/>
              <a:tabLst>
                <a:tab pos="824865" algn="l"/>
              </a:tabLst>
            </a:pPr>
            <a:r>
              <a:rPr sz="3050" spc="85" dirty="0">
                <a:latin typeface="Arial"/>
                <a:cs typeface="Arial"/>
              </a:rPr>
              <a:t>Most</a:t>
            </a:r>
            <a:r>
              <a:rPr sz="3050" spc="-100" dirty="0">
                <a:latin typeface="Arial"/>
                <a:cs typeface="Arial"/>
              </a:rPr>
              <a:t> </a:t>
            </a:r>
            <a:r>
              <a:rPr sz="3050" spc="140" dirty="0">
                <a:latin typeface="Arial"/>
                <a:cs typeface="Arial"/>
              </a:rPr>
              <a:t>of</a:t>
            </a:r>
            <a:r>
              <a:rPr sz="3050" spc="-50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the</a:t>
            </a:r>
            <a:r>
              <a:rPr sz="3050" spc="-65" dirty="0">
                <a:latin typeface="Arial"/>
                <a:cs typeface="Arial"/>
              </a:rPr>
              <a:t> </a:t>
            </a:r>
            <a:r>
              <a:rPr sz="3050" spc="65" dirty="0">
                <a:latin typeface="Arial"/>
                <a:cs typeface="Arial"/>
              </a:rPr>
              <a:t>metals</a:t>
            </a:r>
            <a:r>
              <a:rPr sz="3050" spc="-130" dirty="0">
                <a:latin typeface="Arial"/>
                <a:cs typeface="Arial"/>
              </a:rPr>
              <a:t> </a:t>
            </a:r>
            <a:r>
              <a:rPr sz="3050" spc="50" dirty="0">
                <a:latin typeface="Arial"/>
                <a:cs typeface="Arial"/>
              </a:rPr>
              <a:t>in</a:t>
            </a:r>
            <a:r>
              <a:rPr sz="3050" spc="-135" dirty="0">
                <a:latin typeface="Arial"/>
                <a:cs typeface="Arial"/>
              </a:rPr>
              <a:t> </a:t>
            </a:r>
            <a:r>
              <a:rPr sz="3050" spc="60" dirty="0">
                <a:latin typeface="Arial"/>
                <a:cs typeface="Arial"/>
              </a:rPr>
              <a:t>complexes</a:t>
            </a:r>
            <a:r>
              <a:rPr sz="3050" spc="-130" dirty="0">
                <a:latin typeface="Arial"/>
                <a:cs typeface="Arial"/>
              </a:rPr>
              <a:t> </a:t>
            </a:r>
            <a:r>
              <a:rPr sz="3050" spc="-45" dirty="0">
                <a:latin typeface="Arial"/>
                <a:cs typeface="Arial"/>
              </a:rPr>
              <a:t>are</a:t>
            </a:r>
            <a:r>
              <a:rPr sz="3050" spc="-65" dirty="0">
                <a:latin typeface="Arial"/>
                <a:cs typeface="Arial"/>
              </a:rPr>
              <a:t> </a:t>
            </a:r>
            <a:r>
              <a:rPr sz="3050" spc="30" dirty="0">
                <a:latin typeface="Arial"/>
                <a:cs typeface="Arial"/>
              </a:rPr>
              <a:t>transition  </a:t>
            </a:r>
            <a:r>
              <a:rPr sz="3050" spc="65" dirty="0">
                <a:latin typeface="Arial"/>
                <a:cs typeface="Arial"/>
              </a:rPr>
              <a:t>metals</a:t>
            </a:r>
            <a:endParaRPr sz="3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86250" y="2230216"/>
            <a:ext cx="1563775" cy="356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46638" y="1679222"/>
            <a:ext cx="1639570" cy="492125"/>
          </a:xfrm>
          <a:custGeom>
            <a:avLst/>
            <a:gdLst/>
            <a:ahLst/>
            <a:cxnLst/>
            <a:rect l="l" t="t" r="r" b="b"/>
            <a:pathLst>
              <a:path w="1639570" h="492125">
                <a:moveTo>
                  <a:pt x="0" y="0"/>
                </a:moveTo>
                <a:lnTo>
                  <a:pt x="1639012" y="491703"/>
                </a:lnTo>
              </a:path>
            </a:pathLst>
          </a:custGeom>
          <a:ln w="419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03901" y="2028581"/>
            <a:ext cx="226060" cy="193040"/>
          </a:xfrm>
          <a:custGeom>
            <a:avLst/>
            <a:gdLst/>
            <a:ahLst/>
            <a:cxnLst/>
            <a:rect l="l" t="t" r="r" b="b"/>
            <a:pathLst>
              <a:path w="226060" h="193039">
                <a:moveTo>
                  <a:pt x="0" y="193008"/>
                </a:moveTo>
                <a:lnTo>
                  <a:pt x="125455" y="125455"/>
                </a:lnTo>
                <a:lnTo>
                  <a:pt x="57902" y="0"/>
                </a:lnTo>
                <a:lnTo>
                  <a:pt x="225819" y="155564"/>
                </a:lnTo>
                <a:lnTo>
                  <a:pt x="0" y="193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07027" y="2448576"/>
            <a:ext cx="1555750" cy="537845"/>
          </a:xfrm>
          <a:custGeom>
            <a:avLst/>
            <a:gdLst/>
            <a:ahLst/>
            <a:cxnLst/>
            <a:rect l="l" t="t" r="r" b="b"/>
            <a:pathLst>
              <a:path w="1555750" h="537844">
                <a:moveTo>
                  <a:pt x="0" y="537289"/>
                </a:moveTo>
                <a:lnTo>
                  <a:pt x="1555580" y="0"/>
                </a:lnTo>
              </a:path>
            </a:pathLst>
          </a:custGeom>
          <a:ln w="419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8930" y="2405424"/>
            <a:ext cx="227329" cy="190500"/>
          </a:xfrm>
          <a:custGeom>
            <a:avLst/>
            <a:gdLst/>
            <a:ahLst/>
            <a:cxnLst/>
            <a:rect l="l" t="t" r="r" b="b"/>
            <a:pathLst>
              <a:path w="227329" h="190500">
                <a:moveTo>
                  <a:pt x="0" y="0"/>
                </a:moveTo>
                <a:lnTo>
                  <a:pt x="128125" y="62339"/>
                </a:lnTo>
                <a:lnTo>
                  <a:pt x="65785" y="190465"/>
                </a:lnTo>
                <a:lnTo>
                  <a:pt x="227167" y="281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86250" y="4365977"/>
            <a:ext cx="1458824" cy="608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9"/>
              </a:lnSpc>
            </a:pPr>
            <a:r>
              <a:rPr dirty="0"/>
              <a:t>Copyright </a:t>
            </a:r>
            <a:r>
              <a:rPr spc="-5" dirty="0"/>
              <a:t>McGraw-Hill</a:t>
            </a:r>
            <a:r>
              <a:rPr spc="-240" dirty="0"/>
              <a:t> </a:t>
            </a:r>
            <a:r>
              <a:rPr spc="10" dirty="0"/>
              <a:t>2009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9819" y="371282"/>
            <a:ext cx="471170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325" dirty="0"/>
              <a:t>–</a:t>
            </a:r>
            <a:r>
              <a:rPr sz="3050" spc="-455" dirty="0"/>
              <a:t> </a:t>
            </a:r>
            <a:r>
              <a:rPr sz="3050" spc="15" dirty="0"/>
              <a:t>In</a:t>
            </a:r>
            <a:r>
              <a:rPr sz="3050" spc="-130" dirty="0"/>
              <a:t> </a:t>
            </a:r>
            <a:r>
              <a:rPr sz="3050" spc="-25" dirty="0"/>
              <a:t>an</a:t>
            </a:r>
            <a:r>
              <a:rPr sz="3050" spc="-135" dirty="0"/>
              <a:t> </a:t>
            </a:r>
            <a:r>
              <a:rPr sz="3050" spc="10" dirty="0"/>
              <a:t>octahedral</a:t>
            </a:r>
            <a:r>
              <a:rPr sz="3050" spc="-55" dirty="0"/>
              <a:t> </a:t>
            </a:r>
            <a:r>
              <a:rPr sz="3050" spc="70" dirty="0"/>
              <a:t>complex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1590886" y="817091"/>
            <a:ext cx="7893684" cy="4970145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276860" marR="125730" indent="-252095">
              <a:lnSpc>
                <a:spcPct val="78100"/>
              </a:lnSpc>
              <a:spcBef>
                <a:spcPts val="955"/>
              </a:spcBef>
              <a:buChar char="•"/>
              <a:tabLst>
                <a:tab pos="277495" algn="l"/>
                <a:tab pos="3999229" algn="l"/>
              </a:tabLst>
            </a:pPr>
            <a:r>
              <a:rPr sz="3050" spc="10" dirty="0">
                <a:latin typeface="Arial"/>
                <a:cs typeface="Arial"/>
              </a:rPr>
              <a:t>the </a:t>
            </a:r>
            <a:r>
              <a:rPr sz="3050" spc="35" dirty="0">
                <a:latin typeface="Arial"/>
                <a:cs typeface="Arial"/>
              </a:rPr>
              <a:t>electrons</a:t>
            </a:r>
            <a:r>
              <a:rPr sz="3050" spc="-50" dirty="0">
                <a:latin typeface="Arial"/>
                <a:cs typeface="Arial"/>
              </a:rPr>
              <a:t> </a:t>
            </a:r>
            <a:r>
              <a:rPr sz="3050" spc="50" dirty="0">
                <a:latin typeface="Arial"/>
                <a:cs typeface="Arial"/>
              </a:rPr>
              <a:t>in</a:t>
            </a:r>
            <a:r>
              <a:rPr sz="3050" spc="-55" dirty="0">
                <a:latin typeface="Arial"/>
                <a:cs typeface="Arial"/>
              </a:rPr>
              <a:t> </a:t>
            </a:r>
            <a:r>
              <a:rPr sz="3050" spc="20" dirty="0">
                <a:latin typeface="Arial"/>
                <a:cs typeface="Arial"/>
              </a:rPr>
              <a:t>the</a:t>
            </a:r>
            <a:r>
              <a:rPr sz="3150" i="1" spc="20" dirty="0">
                <a:latin typeface="Arial"/>
                <a:cs typeface="Arial"/>
              </a:rPr>
              <a:t>d	</a:t>
            </a:r>
            <a:r>
              <a:rPr sz="3050" spc="55" dirty="0">
                <a:latin typeface="Arial"/>
                <a:cs typeface="Arial"/>
              </a:rPr>
              <a:t>orbitals </a:t>
            </a:r>
            <a:r>
              <a:rPr sz="3050" spc="50" dirty="0">
                <a:latin typeface="Arial"/>
                <a:cs typeface="Arial"/>
              </a:rPr>
              <a:t>located</a:t>
            </a:r>
            <a:r>
              <a:rPr sz="3050" spc="-285" dirty="0">
                <a:latin typeface="Arial"/>
                <a:cs typeface="Arial"/>
              </a:rPr>
              <a:t> </a:t>
            </a:r>
            <a:r>
              <a:rPr sz="3050" spc="15" dirty="0">
                <a:latin typeface="Arial"/>
                <a:cs typeface="Arial"/>
              </a:rPr>
              <a:t>along  </a:t>
            </a:r>
            <a:r>
              <a:rPr sz="3050" spc="10" dirty="0">
                <a:latin typeface="Arial"/>
                <a:cs typeface="Arial"/>
              </a:rPr>
              <a:t>the </a:t>
            </a:r>
            <a:r>
              <a:rPr sz="3050" spc="35" dirty="0">
                <a:latin typeface="Arial"/>
                <a:cs typeface="Arial"/>
              </a:rPr>
              <a:t>coordinate </a:t>
            </a:r>
            <a:r>
              <a:rPr sz="3050" spc="-5" dirty="0">
                <a:latin typeface="Arial"/>
                <a:cs typeface="Arial"/>
              </a:rPr>
              <a:t>axes </a:t>
            </a:r>
            <a:r>
              <a:rPr sz="3050" dirty="0">
                <a:latin typeface="Arial"/>
                <a:cs typeface="Arial"/>
              </a:rPr>
              <a:t>experience </a:t>
            </a:r>
            <a:r>
              <a:rPr sz="3050" spc="25" dirty="0">
                <a:latin typeface="Arial"/>
                <a:cs typeface="Arial"/>
              </a:rPr>
              <a:t>stronger  </a:t>
            </a:r>
            <a:r>
              <a:rPr sz="3050" spc="20" dirty="0">
                <a:latin typeface="Arial"/>
                <a:cs typeface="Arial"/>
              </a:rPr>
              <a:t>repulsions </a:t>
            </a:r>
            <a:r>
              <a:rPr sz="3050" spc="-20" dirty="0">
                <a:latin typeface="Arial"/>
                <a:cs typeface="Arial"/>
              </a:rPr>
              <a:t>and </a:t>
            </a:r>
            <a:r>
              <a:rPr sz="3050" dirty="0">
                <a:latin typeface="Arial"/>
                <a:cs typeface="Arial"/>
              </a:rPr>
              <a:t>increase </a:t>
            </a:r>
            <a:r>
              <a:rPr sz="3050" spc="50" dirty="0">
                <a:latin typeface="Arial"/>
                <a:cs typeface="Arial"/>
              </a:rPr>
              <a:t>in</a:t>
            </a:r>
            <a:r>
              <a:rPr sz="3050" spc="-385" dirty="0">
                <a:latin typeface="Arial"/>
                <a:cs typeface="Arial"/>
              </a:rPr>
              <a:t> </a:t>
            </a:r>
            <a:r>
              <a:rPr sz="3050" spc="-30" dirty="0">
                <a:latin typeface="Arial"/>
                <a:cs typeface="Arial"/>
              </a:rPr>
              <a:t>energy</a:t>
            </a:r>
            <a:endParaRPr sz="3050">
              <a:latin typeface="Arial"/>
              <a:cs typeface="Arial"/>
            </a:endParaRPr>
          </a:p>
          <a:p>
            <a:pPr marL="276860" marR="277495" indent="-252095">
              <a:lnSpc>
                <a:spcPct val="78100"/>
              </a:lnSpc>
              <a:spcBef>
                <a:spcPts val="1045"/>
              </a:spcBef>
              <a:buChar char="•"/>
              <a:tabLst>
                <a:tab pos="277495" algn="l"/>
                <a:tab pos="3999229" algn="l"/>
              </a:tabLst>
            </a:pPr>
            <a:r>
              <a:rPr sz="3050" spc="10" dirty="0">
                <a:latin typeface="Arial"/>
                <a:cs typeface="Arial"/>
              </a:rPr>
              <a:t>the </a:t>
            </a:r>
            <a:r>
              <a:rPr sz="3050" spc="35" dirty="0">
                <a:latin typeface="Arial"/>
                <a:cs typeface="Arial"/>
              </a:rPr>
              <a:t>electrons</a:t>
            </a:r>
            <a:r>
              <a:rPr sz="3050" spc="-55" dirty="0">
                <a:latin typeface="Arial"/>
                <a:cs typeface="Arial"/>
              </a:rPr>
              <a:t> </a:t>
            </a:r>
            <a:r>
              <a:rPr sz="3050" spc="50" dirty="0">
                <a:latin typeface="Arial"/>
                <a:cs typeface="Arial"/>
              </a:rPr>
              <a:t>in</a:t>
            </a:r>
            <a:r>
              <a:rPr sz="3050" spc="-60" dirty="0">
                <a:latin typeface="Arial"/>
                <a:cs typeface="Arial"/>
              </a:rPr>
              <a:t> </a:t>
            </a:r>
            <a:r>
              <a:rPr sz="3050" spc="-5" dirty="0">
                <a:latin typeface="Arial"/>
                <a:cs typeface="Arial"/>
              </a:rPr>
              <a:t>the</a:t>
            </a:r>
            <a:r>
              <a:rPr sz="3150" i="1" spc="-5" dirty="0">
                <a:latin typeface="Arial"/>
                <a:cs typeface="Arial"/>
              </a:rPr>
              <a:t>d	</a:t>
            </a:r>
            <a:r>
              <a:rPr sz="3050" spc="55" dirty="0">
                <a:latin typeface="Arial"/>
                <a:cs typeface="Arial"/>
              </a:rPr>
              <a:t>orbitals 45</a:t>
            </a:r>
            <a:r>
              <a:rPr sz="3600" spc="82" baseline="25462" dirty="0">
                <a:latin typeface="Arial"/>
                <a:cs typeface="Arial"/>
              </a:rPr>
              <a:t>o </a:t>
            </a:r>
            <a:r>
              <a:rPr sz="3050" spc="110" dirty="0">
                <a:latin typeface="Arial"/>
                <a:cs typeface="Arial"/>
              </a:rPr>
              <a:t>from</a:t>
            </a:r>
            <a:r>
              <a:rPr sz="3050" spc="-180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the  </a:t>
            </a:r>
            <a:r>
              <a:rPr sz="3050" spc="35" dirty="0">
                <a:latin typeface="Arial"/>
                <a:cs typeface="Arial"/>
              </a:rPr>
              <a:t>coordinate </a:t>
            </a:r>
            <a:r>
              <a:rPr sz="3050" spc="-5" dirty="0">
                <a:latin typeface="Arial"/>
                <a:cs typeface="Arial"/>
              </a:rPr>
              <a:t>axes </a:t>
            </a:r>
            <a:r>
              <a:rPr sz="3050" dirty="0">
                <a:latin typeface="Arial"/>
                <a:cs typeface="Arial"/>
              </a:rPr>
              <a:t>experience weaker  </a:t>
            </a:r>
            <a:r>
              <a:rPr sz="3050" spc="20" dirty="0">
                <a:latin typeface="Arial"/>
                <a:cs typeface="Arial"/>
              </a:rPr>
              <a:t>repulsions </a:t>
            </a:r>
            <a:r>
              <a:rPr sz="3050" spc="-20" dirty="0">
                <a:latin typeface="Arial"/>
                <a:cs typeface="Arial"/>
              </a:rPr>
              <a:t>and </a:t>
            </a:r>
            <a:r>
              <a:rPr sz="3050" spc="-5" dirty="0">
                <a:latin typeface="Arial"/>
                <a:cs typeface="Arial"/>
              </a:rPr>
              <a:t>decrease </a:t>
            </a:r>
            <a:r>
              <a:rPr sz="3050" spc="50" dirty="0">
                <a:latin typeface="Arial"/>
                <a:cs typeface="Arial"/>
              </a:rPr>
              <a:t>in</a:t>
            </a:r>
            <a:r>
              <a:rPr sz="3050" spc="-375" dirty="0">
                <a:latin typeface="Arial"/>
                <a:cs typeface="Arial"/>
              </a:rPr>
              <a:t> </a:t>
            </a:r>
            <a:r>
              <a:rPr sz="3050" spc="-30" dirty="0">
                <a:latin typeface="Arial"/>
                <a:cs typeface="Arial"/>
              </a:rPr>
              <a:t>energy</a:t>
            </a:r>
            <a:endParaRPr sz="3050">
              <a:latin typeface="Arial"/>
              <a:cs typeface="Arial"/>
            </a:endParaRPr>
          </a:p>
          <a:p>
            <a:pPr marL="276860" marR="17780" indent="-252095">
              <a:lnSpc>
                <a:spcPts val="3090"/>
              </a:lnSpc>
              <a:spcBef>
                <a:spcPts val="595"/>
              </a:spcBef>
              <a:buChar char="•"/>
              <a:tabLst>
                <a:tab pos="277495" algn="l"/>
                <a:tab pos="6783705" algn="l"/>
              </a:tabLst>
            </a:pPr>
            <a:r>
              <a:rPr sz="3050" spc="-35" dirty="0">
                <a:latin typeface="Arial"/>
                <a:cs typeface="Arial"/>
              </a:rPr>
              <a:t>The </a:t>
            </a:r>
            <a:r>
              <a:rPr sz="3050" spc="-30" dirty="0">
                <a:latin typeface="Arial"/>
                <a:cs typeface="Arial"/>
              </a:rPr>
              <a:t>energy </a:t>
            </a:r>
            <a:r>
              <a:rPr sz="3050" spc="55" dirty="0">
                <a:latin typeface="Arial"/>
                <a:cs typeface="Arial"/>
              </a:rPr>
              <a:t>difference </a:t>
            </a:r>
            <a:r>
              <a:rPr sz="3050" spc="25" dirty="0">
                <a:latin typeface="Arial"/>
                <a:cs typeface="Arial"/>
              </a:rPr>
              <a:t>between </a:t>
            </a:r>
            <a:r>
              <a:rPr sz="3050" spc="10" dirty="0">
                <a:latin typeface="Arial"/>
                <a:cs typeface="Arial"/>
              </a:rPr>
              <a:t>the </a:t>
            </a:r>
            <a:r>
              <a:rPr sz="3050" spc="105" dirty="0">
                <a:latin typeface="Arial"/>
                <a:cs typeface="Arial"/>
              </a:rPr>
              <a:t>two</a:t>
            </a:r>
            <a:r>
              <a:rPr sz="3050" spc="-565" dirty="0">
                <a:latin typeface="Arial"/>
                <a:cs typeface="Arial"/>
              </a:rPr>
              <a:t> </a:t>
            </a:r>
            <a:r>
              <a:rPr sz="3050" spc="45" dirty="0">
                <a:latin typeface="Arial"/>
                <a:cs typeface="Arial"/>
              </a:rPr>
              <a:t>sets  </a:t>
            </a:r>
            <a:r>
              <a:rPr sz="3050" spc="140" dirty="0">
                <a:latin typeface="Arial"/>
                <a:cs typeface="Arial"/>
              </a:rPr>
              <a:t>of </a:t>
            </a:r>
            <a:r>
              <a:rPr sz="3050" spc="55" dirty="0">
                <a:latin typeface="Arial"/>
                <a:cs typeface="Arial"/>
              </a:rPr>
              <a:t>orbitals </a:t>
            </a:r>
            <a:r>
              <a:rPr sz="3050" spc="75" dirty="0">
                <a:latin typeface="Arial"/>
                <a:cs typeface="Arial"/>
              </a:rPr>
              <a:t>is </a:t>
            </a:r>
            <a:r>
              <a:rPr sz="3050" spc="-70" dirty="0">
                <a:latin typeface="Arial"/>
                <a:cs typeface="Arial"/>
              </a:rPr>
              <a:t>the</a:t>
            </a:r>
            <a:r>
              <a:rPr sz="3150" i="1" spc="-70" dirty="0">
                <a:latin typeface="Arial"/>
                <a:cs typeface="Arial"/>
              </a:rPr>
              <a:t>crystal</a:t>
            </a:r>
            <a:r>
              <a:rPr sz="3150" i="1" spc="-385" dirty="0">
                <a:latin typeface="Arial"/>
                <a:cs typeface="Arial"/>
              </a:rPr>
              <a:t> </a:t>
            </a:r>
            <a:r>
              <a:rPr sz="3150" i="1" spc="35" dirty="0">
                <a:latin typeface="Arial"/>
                <a:cs typeface="Arial"/>
              </a:rPr>
              <a:t>ﬁeld</a:t>
            </a:r>
            <a:r>
              <a:rPr sz="3150" i="1" spc="-15" dirty="0">
                <a:latin typeface="Arial"/>
                <a:cs typeface="Arial"/>
              </a:rPr>
              <a:t> </a:t>
            </a:r>
            <a:r>
              <a:rPr sz="3150" i="1" spc="30" dirty="0">
                <a:latin typeface="Arial"/>
                <a:cs typeface="Arial"/>
              </a:rPr>
              <a:t>splitting	</a:t>
            </a:r>
            <a:r>
              <a:rPr sz="3050" spc="50" dirty="0">
                <a:latin typeface="Arial"/>
                <a:cs typeface="Arial"/>
              </a:rPr>
              <a:t>(</a:t>
            </a:r>
            <a:r>
              <a:rPr sz="3050" spc="50" dirty="0">
                <a:latin typeface="Symbol"/>
                <a:cs typeface="Symbol"/>
              </a:rPr>
              <a:t></a:t>
            </a:r>
            <a:r>
              <a:rPr sz="3050" spc="50" dirty="0">
                <a:latin typeface="Arial"/>
                <a:cs typeface="Arial"/>
              </a:rPr>
              <a:t>)</a:t>
            </a:r>
            <a:endParaRPr sz="3050">
              <a:latin typeface="Arial"/>
              <a:cs typeface="Arial"/>
            </a:endParaRPr>
          </a:p>
          <a:p>
            <a:pPr marL="781050" marR="922019" indent="-252095">
              <a:lnSpc>
                <a:spcPct val="78300"/>
              </a:lnSpc>
              <a:spcBef>
                <a:spcPts val="725"/>
              </a:spcBef>
            </a:pPr>
            <a:r>
              <a:rPr sz="3050" spc="10" dirty="0">
                <a:latin typeface="Arial"/>
                <a:cs typeface="Arial"/>
              </a:rPr>
              <a:t>–Depends</a:t>
            </a:r>
            <a:r>
              <a:rPr sz="3050" spc="-135" dirty="0">
                <a:latin typeface="Arial"/>
                <a:cs typeface="Arial"/>
              </a:rPr>
              <a:t> </a:t>
            </a:r>
            <a:r>
              <a:rPr sz="3050" spc="35" dirty="0">
                <a:latin typeface="Arial"/>
                <a:cs typeface="Arial"/>
              </a:rPr>
              <a:t>on</a:t>
            </a:r>
            <a:r>
              <a:rPr sz="3050" spc="-135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the</a:t>
            </a:r>
            <a:r>
              <a:rPr sz="3050" spc="-65" dirty="0">
                <a:latin typeface="Arial"/>
                <a:cs typeface="Arial"/>
              </a:rPr>
              <a:t> </a:t>
            </a:r>
            <a:r>
              <a:rPr sz="3050" spc="-15" dirty="0">
                <a:latin typeface="Arial"/>
                <a:cs typeface="Arial"/>
              </a:rPr>
              <a:t>nature</a:t>
            </a:r>
            <a:r>
              <a:rPr sz="3050" spc="-65" dirty="0">
                <a:latin typeface="Arial"/>
                <a:cs typeface="Arial"/>
              </a:rPr>
              <a:t> </a:t>
            </a:r>
            <a:r>
              <a:rPr sz="3050" spc="140" dirty="0">
                <a:latin typeface="Arial"/>
                <a:cs typeface="Arial"/>
              </a:rPr>
              <a:t>of</a:t>
            </a:r>
            <a:r>
              <a:rPr sz="3050" spc="-55" dirty="0">
                <a:latin typeface="Arial"/>
                <a:cs typeface="Arial"/>
              </a:rPr>
              <a:t> </a:t>
            </a:r>
            <a:r>
              <a:rPr sz="3050" spc="65" dirty="0">
                <a:latin typeface="Arial"/>
                <a:cs typeface="Arial"/>
              </a:rPr>
              <a:t>metal</a:t>
            </a:r>
            <a:r>
              <a:rPr sz="3050" spc="-60" dirty="0">
                <a:latin typeface="Arial"/>
                <a:cs typeface="Arial"/>
              </a:rPr>
              <a:t> </a:t>
            </a:r>
            <a:r>
              <a:rPr sz="3050" spc="-20" dirty="0">
                <a:latin typeface="Arial"/>
                <a:cs typeface="Arial"/>
              </a:rPr>
              <a:t>and  </a:t>
            </a:r>
            <a:r>
              <a:rPr sz="3050" spc="40" dirty="0">
                <a:latin typeface="Arial"/>
                <a:cs typeface="Arial"/>
              </a:rPr>
              <a:t>ligands</a:t>
            </a:r>
            <a:endParaRPr sz="3050">
              <a:latin typeface="Arial"/>
              <a:cs typeface="Arial"/>
            </a:endParaRPr>
          </a:p>
          <a:p>
            <a:pPr marL="781050" marR="1665605" indent="-252095">
              <a:lnSpc>
                <a:spcPct val="78300"/>
              </a:lnSpc>
              <a:spcBef>
                <a:spcPts val="740"/>
              </a:spcBef>
            </a:pPr>
            <a:r>
              <a:rPr sz="3050" spc="30" dirty="0">
                <a:latin typeface="Arial"/>
                <a:cs typeface="Arial"/>
              </a:rPr>
              <a:t>–Determines </a:t>
            </a:r>
            <a:r>
              <a:rPr sz="3050" spc="70" dirty="0">
                <a:latin typeface="Arial"/>
                <a:cs typeface="Arial"/>
              </a:rPr>
              <a:t>color </a:t>
            </a:r>
            <a:r>
              <a:rPr sz="3050" spc="-20" dirty="0">
                <a:latin typeface="Arial"/>
                <a:cs typeface="Arial"/>
              </a:rPr>
              <a:t>and</a:t>
            </a:r>
            <a:r>
              <a:rPr sz="3050" spc="-430" dirty="0">
                <a:latin typeface="Arial"/>
                <a:cs typeface="Arial"/>
              </a:rPr>
              <a:t> </a:t>
            </a:r>
            <a:r>
              <a:rPr sz="3050" spc="55" dirty="0">
                <a:latin typeface="Arial"/>
                <a:cs typeface="Arial"/>
              </a:rPr>
              <a:t>magnetic  </a:t>
            </a:r>
            <a:r>
              <a:rPr sz="3050" spc="45" dirty="0">
                <a:latin typeface="Arial"/>
                <a:cs typeface="Arial"/>
              </a:rPr>
              <a:t>properties</a:t>
            </a:r>
            <a:endParaRPr sz="3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3914" y="1616251"/>
            <a:ext cx="8932972" cy="4833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3260" y="1427338"/>
            <a:ext cx="5625465" cy="335915"/>
          </a:xfrm>
          <a:custGeom>
            <a:avLst/>
            <a:gdLst/>
            <a:ahLst/>
            <a:cxnLst/>
            <a:rect l="l" t="t" r="r" b="b"/>
            <a:pathLst>
              <a:path w="5625465" h="335914">
                <a:moveTo>
                  <a:pt x="0" y="0"/>
                </a:moveTo>
                <a:lnTo>
                  <a:pt x="5625395" y="0"/>
                </a:lnTo>
                <a:lnTo>
                  <a:pt x="5625395" y="335844"/>
                </a:lnTo>
                <a:lnTo>
                  <a:pt x="0" y="3358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9819" y="429494"/>
            <a:ext cx="823849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-25" dirty="0"/>
              <a:t>Crystal </a:t>
            </a:r>
            <a:r>
              <a:rPr sz="3050" spc="-10" dirty="0"/>
              <a:t>Field </a:t>
            </a:r>
            <a:r>
              <a:rPr sz="3050" spc="50" dirty="0"/>
              <a:t>Splitting in </a:t>
            </a:r>
            <a:r>
              <a:rPr sz="3050" spc="-25" dirty="0"/>
              <a:t>an </a:t>
            </a:r>
            <a:r>
              <a:rPr sz="3050" spc="-20" dirty="0"/>
              <a:t>Octahedral</a:t>
            </a:r>
            <a:r>
              <a:rPr sz="3050" spc="-530" dirty="0"/>
              <a:t> </a:t>
            </a:r>
            <a:r>
              <a:rPr sz="3050" spc="20" dirty="0"/>
              <a:t>Complex</a:t>
            </a:r>
            <a:endParaRPr sz="305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9"/>
              </a:lnSpc>
            </a:pPr>
            <a:r>
              <a:rPr dirty="0"/>
              <a:t>Copyright </a:t>
            </a:r>
            <a:r>
              <a:rPr spc="-5" dirty="0"/>
              <a:t>McGraw-Hill</a:t>
            </a:r>
            <a:r>
              <a:rPr spc="-240" dirty="0"/>
              <a:t> </a:t>
            </a:r>
            <a:r>
              <a:rPr spc="10" dirty="0"/>
              <a:t>2009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653" y="596693"/>
            <a:ext cx="8870950" cy="520065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415925" indent="-377825">
              <a:lnSpc>
                <a:spcPct val="100000"/>
              </a:lnSpc>
              <a:spcBef>
                <a:spcPts val="790"/>
              </a:spcBef>
              <a:buChar char="•"/>
              <a:tabLst>
                <a:tab pos="415290" algn="l"/>
                <a:tab pos="415925" algn="l"/>
              </a:tabLst>
            </a:pPr>
            <a:r>
              <a:rPr sz="3500" spc="-5" dirty="0">
                <a:latin typeface="Arial"/>
                <a:cs typeface="Arial"/>
              </a:rPr>
              <a:t>Color</a:t>
            </a:r>
            <a:endParaRPr sz="3500">
              <a:latin typeface="Arial"/>
              <a:cs typeface="Arial"/>
            </a:endParaRPr>
          </a:p>
          <a:p>
            <a:pPr marL="849630" marR="30480" lvl="1" indent="-307975">
              <a:lnSpc>
                <a:spcPts val="3640"/>
              </a:lnSpc>
              <a:spcBef>
                <a:spcPts val="875"/>
              </a:spcBef>
              <a:buChar char="–"/>
              <a:tabLst>
                <a:tab pos="850265" algn="l"/>
                <a:tab pos="5873115" algn="l"/>
                <a:tab pos="6894830" algn="l"/>
              </a:tabLst>
            </a:pPr>
            <a:r>
              <a:rPr sz="3050" spc="5" dirty="0">
                <a:latin typeface="Arial"/>
                <a:cs typeface="Arial"/>
              </a:rPr>
              <a:t>As </a:t>
            </a:r>
            <a:r>
              <a:rPr sz="3050" spc="85" dirty="0">
                <a:latin typeface="Arial"/>
                <a:cs typeface="Arial"/>
              </a:rPr>
              <a:t>with</a:t>
            </a:r>
            <a:r>
              <a:rPr sz="3050" spc="-80" dirty="0">
                <a:latin typeface="Arial"/>
                <a:cs typeface="Arial"/>
              </a:rPr>
              <a:t> </a:t>
            </a:r>
            <a:r>
              <a:rPr sz="3050" spc="45" dirty="0">
                <a:latin typeface="Arial"/>
                <a:cs typeface="Arial"/>
              </a:rPr>
              <a:t>reﬂected</a:t>
            </a:r>
            <a:r>
              <a:rPr sz="3050" spc="35" dirty="0">
                <a:latin typeface="Arial"/>
                <a:cs typeface="Arial"/>
              </a:rPr>
              <a:t> </a:t>
            </a:r>
            <a:r>
              <a:rPr sz="3050" spc="20" dirty="0">
                <a:latin typeface="Arial"/>
                <a:cs typeface="Arial"/>
              </a:rPr>
              <a:t>light,</a:t>
            </a:r>
            <a:r>
              <a:rPr sz="3150" i="1" spc="20" dirty="0">
                <a:latin typeface="Arial"/>
                <a:cs typeface="Arial"/>
              </a:rPr>
              <a:t>transmitted	</a:t>
            </a:r>
            <a:r>
              <a:rPr sz="3050" spc="70" dirty="0">
                <a:latin typeface="Arial"/>
                <a:cs typeface="Arial"/>
              </a:rPr>
              <a:t>light </a:t>
            </a:r>
            <a:r>
              <a:rPr sz="3050" spc="-45" dirty="0">
                <a:latin typeface="Arial"/>
                <a:cs typeface="Arial"/>
              </a:rPr>
              <a:t>(i.e.,  </a:t>
            </a:r>
            <a:r>
              <a:rPr sz="3050" spc="10" dirty="0">
                <a:latin typeface="Arial"/>
                <a:cs typeface="Arial"/>
              </a:rPr>
              <a:t>the </a:t>
            </a:r>
            <a:r>
              <a:rPr sz="3050" spc="70" dirty="0">
                <a:latin typeface="Arial"/>
                <a:cs typeface="Arial"/>
              </a:rPr>
              <a:t>light</a:t>
            </a:r>
            <a:r>
              <a:rPr sz="3050" spc="15" dirty="0">
                <a:latin typeface="Arial"/>
                <a:cs typeface="Arial"/>
              </a:rPr>
              <a:t> </a:t>
            </a:r>
            <a:r>
              <a:rPr sz="3050" spc="50" dirty="0">
                <a:latin typeface="Arial"/>
                <a:cs typeface="Arial"/>
              </a:rPr>
              <a:t>that</a:t>
            </a:r>
            <a:r>
              <a:rPr sz="3050" spc="-5" dirty="0">
                <a:latin typeface="Arial"/>
                <a:cs typeface="Arial"/>
              </a:rPr>
              <a:t> </a:t>
            </a:r>
            <a:r>
              <a:rPr sz="3050" spc="-80" dirty="0">
                <a:latin typeface="Arial"/>
                <a:cs typeface="Arial"/>
              </a:rPr>
              <a:t>passes</a:t>
            </a:r>
            <a:r>
              <a:rPr sz="3150" i="1" spc="-80" dirty="0">
                <a:latin typeface="Arial"/>
                <a:cs typeface="Arial"/>
              </a:rPr>
              <a:t>through	</a:t>
            </a:r>
            <a:r>
              <a:rPr sz="3050" spc="10" dirty="0">
                <a:latin typeface="Arial"/>
                <a:cs typeface="Arial"/>
              </a:rPr>
              <a:t>the </a:t>
            </a:r>
            <a:r>
              <a:rPr sz="3050" spc="35" dirty="0">
                <a:latin typeface="Arial"/>
                <a:cs typeface="Arial"/>
              </a:rPr>
              <a:t>medium,  </a:t>
            </a:r>
            <a:r>
              <a:rPr sz="3050" spc="20" dirty="0">
                <a:latin typeface="Arial"/>
                <a:cs typeface="Arial"/>
              </a:rPr>
              <a:t>such</a:t>
            </a:r>
            <a:r>
              <a:rPr sz="3050" spc="-125" dirty="0">
                <a:latin typeface="Arial"/>
                <a:cs typeface="Arial"/>
              </a:rPr>
              <a:t> </a:t>
            </a:r>
            <a:r>
              <a:rPr sz="3050" spc="5" dirty="0">
                <a:latin typeface="Arial"/>
                <a:cs typeface="Arial"/>
              </a:rPr>
              <a:t>as</a:t>
            </a:r>
            <a:r>
              <a:rPr sz="3050" spc="-125" dirty="0">
                <a:latin typeface="Arial"/>
                <a:cs typeface="Arial"/>
              </a:rPr>
              <a:t> </a:t>
            </a:r>
            <a:r>
              <a:rPr sz="3050" spc="-20" dirty="0">
                <a:latin typeface="Arial"/>
                <a:cs typeface="Arial"/>
              </a:rPr>
              <a:t>a</a:t>
            </a:r>
            <a:r>
              <a:rPr sz="3050" spc="-100" dirty="0">
                <a:latin typeface="Arial"/>
                <a:cs typeface="Arial"/>
              </a:rPr>
              <a:t> </a:t>
            </a:r>
            <a:r>
              <a:rPr sz="3050" spc="45" dirty="0">
                <a:latin typeface="Arial"/>
                <a:cs typeface="Arial"/>
              </a:rPr>
              <a:t>solution)</a:t>
            </a:r>
            <a:r>
              <a:rPr sz="3050" spc="-50" dirty="0">
                <a:latin typeface="Arial"/>
                <a:cs typeface="Arial"/>
              </a:rPr>
              <a:t> </a:t>
            </a:r>
            <a:r>
              <a:rPr sz="3050" spc="140" dirty="0">
                <a:latin typeface="Arial"/>
                <a:cs typeface="Arial"/>
              </a:rPr>
              <a:t>of</a:t>
            </a:r>
            <a:r>
              <a:rPr sz="3050" spc="-45" dirty="0">
                <a:latin typeface="Arial"/>
                <a:cs typeface="Arial"/>
              </a:rPr>
              <a:t> </a:t>
            </a:r>
            <a:r>
              <a:rPr sz="3050" spc="35" dirty="0">
                <a:latin typeface="Arial"/>
                <a:cs typeface="Arial"/>
              </a:rPr>
              <a:t>selected</a:t>
            </a:r>
            <a:r>
              <a:rPr sz="3050" spc="-50" dirty="0">
                <a:latin typeface="Arial"/>
                <a:cs typeface="Arial"/>
              </a:rPr>
              <a:t> </a:t>
            </a:r>
            <a:r>
              <a:rPr sz="3050" spc="20" dirty="0">
                <a:latin typeface="Arial"/>
                <a:cs typeface="Arial"/>
              </a:rPr>
              <a:t>wavelengths</a:t>
            </a:r>
            <a:r>
              <a:rPr sz="3050" spc="-130" dirty="0">
                <a:latin typeface="Arial"/>
                <a:cs typeface="Arial"/>
              </a:rPr>
              <a:t> </a:t>
            </a:r>
            <a:r>
              <a:rPr sz="3050" spc="75" dirty="0">
                <a:latin typeface="Arial"/>
                <a:cs typeface="Arial"/>
              </a:rPr>
              <a:t>is  </a:t>
            </a:r>
            <a:r>
              <a:rPr sz="3050" spc="20" dirty="0">
                <a:latin typeface="Arial"/>
                <a:cs typeface="Arial"/>
              </a:rPr>
              <a:t>responsible </a:t>
            </a:r>
            <a:r>
              <a:rPr sz="3050" spc="110" dirty="0">
                <a:latin typeface="Arial"/>
                <a:cs typeface="Arial"/>
              </a:rPr>
              <a:t>for</a:t>
            </a:r>
            <a:r>
              <a:rPr sz="3050" spc="-215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color.</a:t>
            </a:r>
            <a:endParaRPr sz="3050">
              <a:latin typeface="Arial"/>
              <a:cs typeface="Arial"/>
            </a:endParaRPr>
          </a:p>
          <a:p>
            <a:pPr marL="1297305" marR="520700" lvl="2" indent="-252095">
              <a:lnSpc>
                <a:spcPts val="3640"/>
              </a:lnSpc>
              <a:spcBef>
                <a:spcPts val="725"/>
              </a:spcBef>
              <a:buChar char="•"/>
              <a:tabLst>
                <a:tab pos="1297940" algn="l"/>
              </a:tabLst>
            </a:pPr>
            <a:r>
              <a:rPr sz="3050" spc="-35" dirty="0">
                <a:latin typeface="Arial"/>
                <a:cs typeface="Arial"/>
              </a:rPr>
              <a:t>The </a:t>
            </a:r>
            <a:r>
              <a:rPr sz="3050" spc="70" dirty="0">
                <a:latin typeface="Arial"/>
                <a:cs typeface="Arial"/>
              </a:rPr>
              <a:t>color </a:t>
            </a:r>
            <a:r>
              <a:rPr sz="3050" spc="140" dirty="0">
                <a:latin typeface="Arial"/>
                <a:cs typeface="Arial"/>
              </a:rPr>
              <a:t>of </a:t>
            </a:r>
            <a:r>
              <a:rPr sz="3050" spc="10" dirty="0">
                <a:latin typeface="Arial"/>
                <a:cs typeface="Arial"/>
              </a:rPr>
              <a:t>observed </a:t>
            </a:r>
            <a:r>
              <a:rPr sz="3050" spc="70" dirty="0">
                <a:latin typeface="Arial"/>
                <a:cs typeface="Arial"/>
              </a:rPr>
              <a:t>light </a:t>
            </a:r>
            <a:r>
              <a:rPr sz="3050" spc="75" dirty="0">
                <a:latin typeface="Arial"/>
                <a:cs typeface="Arial"/>
              </a:rPr>
              <a:t>is </a:t>
            </a:r>
            <a:r>
              <a:rPr sz="3050" spc="10" dirty="0">
                <a:latin typeface="Arial"/>
                <a:cs typeface="Arial"/>
              </a:rPr>
              <a:t>the  </a:t>
            </a:r>
            <a:r>
              <a:rPr sz="3050" spc="45" dirty="0">
                <a:latin typeface="Arial"/>
                <a:cs typeface="Arial"/>
              </a:rPr>
              <a:t>complementary </a:t>
            </a:r>
            <a:r>
              <a:rPr sz="3050" spc="70" dirty="0">
                <a:latin typeface="Arial"/>
                <a:cs typeface="Arial"/>
              </a:rPr>
              <a:t>color </a:t>
            </a:r>
            <a:r>
              <a:rPr sz="3050" spc="10" dirty="0">
                <a:latin typeface="Arial"/>
                <a:cs typeface="Arial"/>
              </a:rPr>
              <a:t>the </a:t>
            </a:r>
            <a:r>
              <a:rPr sz="3050" spc="70" dirty="0">
                <a:latin typeface="Arial"/>
                <a:cs typeface="Arial"/>
              </a:rPr>
              <a:t>light</a:t>
            </a:r>
            <a:r>
              <a:rPr sz="3050" spc="-490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absorbed.</a:t>
            </a:r>
            <a:endParaRPr sz="3050">
              <a:latin typeface="Arial"/>
              <a:cs typeface="Arial"/>
            </a:endParaRPr>
          </a:p>
          <a:p>
            <a:pPr marL="1297305" lvl="2" indent="-252095">
              <a:lnSpc>
                <a:spcPct val="100000"/>
              </a:lnSpc>
              <a:spcBef>
                <a:spcPts val="595"/>
              </a:spcBef>
              <a:buChar char="•"/>
              <a:tabLst>
                <a:tab pos="1297940" algn="l"/>
              </a:tabLst>
            </a:pPr>
            <a:r>
              <a:rPr sz="3050" spc="-40" dirty="0">
                <a:latin typeface="Arial"/>
                <a:cs typeface="Arial"/>
              </a:rPr>
              <a:t>For </a:t>
            </a:r>
            <a:r>
              <a:rPr sz="3050" dirty="0">
                <a:latin typeface="Arial"/>
                <a:cs typeface="Arial"/>
              </a:rPr>
              <a:t>example, </a:t>
            </a:r>
            <a:r>
              <a:rPr sz="3050" spc="-20" dirty="0">
                <a:latin typeface="Arial"/>
                <a:cs typeface="Arial"/>
              </a:rPr>
              <a:t>a </a:t>
            </a:r>
            <a:r>
              <a:rPr sz="3050" spc="50" dirty="0">
                <a:latin typeface="Arial"/>
                <a:cs typeface="Arial"/>
              </a:rPr>
              <a:t>solution </a:t>
            </a:r>
            <a:r>
              <a:rPr sz="3050" spc="140" dirty="0">
                <a:latin typeface="Arial"/>
                <a:cs typeface="Arial"/>
              </a:rPr>
              <a:t>of</a:t>
            </a:r>
            <a:r>
              <a:rPr sz="3050" spc="-590" dirty="0">
                <a:latin typeface="Arial"/>
                <a:cs typeface="Arial"/>
              </a:rPr>
              <a:t> </a:t>
            </a:r>
            <a:r>
              <a:rPr sz="3050" spc="-195" dirty="0">
                <a:latin typeface="Arial"/>
                <a:cs typeface="Arial"/>
              </a:rPr>
              <a:t>CuSO</a:t>
            </a:r>
            <a:r>
              <a:rPr sz="3600" spc="-292" baseline="-25462" dirty="0">
                <a:latin typeface="Arial"/>
                <a:cs typeface="Arial"/>
              </a:rPr>
              <a:t>4 </a:t>
            </a:r>
            <a:r>
              <a:rPr sz="3050" spc="25" dirty="0">
                <a:latin typeface="Arial"/>
                <a:cs typeface="Arial"/>
              </a:rPr>
              <a:t>absorbs</a:t>
            </a:r>
            <a:endParaRPr sz="3050">
              <a:latin typeface="Arial"/>
              <a:cs typeface="Arial"/>
            </a:endParaRPr>
          </a:p>
          <a:p>
            <a:pPr marL="1297305" marR="434340">
              <a:lnSpc>
                <a:spcPts val="3640"/>
              </a:lnSpc>
              <a:spcBef>
                <a:spcPts val="994"/>
              </a:spcBef>
            </a:pPr>
            <a:r>
              <a:rPr sz="3050" spc="70" dirty="0">
                <a:latin typeface="Arial"/>
                <a:cs typeface="Arial"/>
              </a:rPr>
              <a:t>light</a:t>
            </a:r>
            <a:r>
              <a:rPr sz="3050" spc="-95" dirty="0">
                <a:latin typeface="Arial"/>
                <a:cs typeface="Arial"/>
              </a:rPr>
              <a:t> </a:t>
            </a:r>
            <a:r>
              <a:rPr sz="3050" spc="50" dirty="0">
                <a:latin typeface="Arial"/>
                <a:cs typeface="Arial"/>
              </a:rPr>
              <a:t>in</a:t>
            </a:r>
            <a:r>
              <a:rPr sz="3050" spc="-130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the</a:t>
            </a:r>
            <a:r>
              <a:rPr sz="3050" spc="-60" dirty="0">
                <a:latin typeface="Arial"/>
                <a:cs typeface="Arial"/>
              </a:rPr>
              <a:t> </a:t>
            </a:r>
            <a:r>
              <a:rPr sz="3050" spc="-30" dirty="0">
                <a:latin typeface="Arial"/>
                <a:cs typeface="Arial"/>
              </a:rPr>
              <a:t>orange</a:t>
            </a:r>
            <a:r>
              <a:rPr sz="3050" spc="-60" dirty="0">
                <a:latin typeface="Arial"/>
                <a:cs typeface="Arial"/>
              </a:rPr>
              <a:t> </a:t>
            </a:r>
            <a:r>
              <a:rPr sz="3050" spc="25" dirty="0">
                <a:latin typeface="Arial"/>
                <a:cs typeface="Arial"/>
              </a:rPr>
              <a:t>region</a:t>
            </a:r>
            <a:r>
              <a:rPr sz="3050" spc="-130" dirty="0">
                <a:latin typeface="Arial"/>
                <a:cs typeface="Arial"/>
              </a:rPr>
              <a:t> </a:t>
            </a:r>
            <a:r>
              <a:rPr sz="3050" spc="140" dirty="0">
                <a:latin typeface="Arial"/>
                <a:cs typeface="Arial"/>
              </a:rPr>
              <a:t>of</a:t>
            </a:r>
            <a:r>
              <a:rPr sz="3050" spc="-50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the</a:t>
            </a:r>
            <a:r>
              <a:rPr sz="3050" spc="-60" dirty="0">
                <a:latin typeface="Arial"/>
                <a:cs typeface="Arial"/>
              </a:rPr>
              <a:t> </a:t>
            </a:r>
            <a:r>
              <a:rPr sz="3050" spc="45" dirty="0">
                <a:latin typeface="Arial"/>
                <a:cs typeface="Arial"/>
              </a:rPr>
              <a:t>spectrum  </a:t>
            </a:r>
            <a:r>
              <a:rPr sz="3050" spc="-20" dirty="0">
                <a:latin typeface="Arial"/>
                <a:cs typeface="Arial"/>
              </a:rPr>
              <a:t>and </a:t>
            </a:r>
            <a:r>
              <a:rPr sz="3050" spc="20" dirty="0">
                <a:latin typeface="Arial"/>
                <a:cs typeface="Arial"/>
              </a:rPr>
              <a:t>therefore </a:t>
            </a:r>
            <a:r>
              <a:rPr sz="3050" dirty="0">
                <a:latin typeface="Arial"/>
                <a:cs typeface="Arial"/>
              </a:rPr>
              <a:t>appears</a:t>
            </a:r>
            <a:r>
              <a:rPr sz="3050" spc="-250" dirty="0">
                <a:latin typeface="Arial"/>
                <a:cs typeface="Arial"/>
              </a:rPr>
              <a:t> </a:t>
            </a:r>
            <a:r>
              <a:rPr sz="3050" spc="5" dirty="0">
                <a:latin typeface="Arial"/>
                <a:cs typeface="Arial"/>
              </a:rPr>
              <a:t>blue.</a:t>
            </a:r>
            <a:endParaRPr sz="3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3976" y="1282616"/>
            <a:ext cx="7350468" cy="5147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82017" y="995288"/>
            <a:ext cx="4650105" cy="431165"/>
          </a:xfrm>
          <a:custGeom>
            <a:avLst/>
            <a:gdLst/>
            <a:ahLst/>
            <a:cxnLst/>
            <a:rect l="l" t="t" r="r" b="b"/>
            <a:pathLst>
              <a:path w="4650105" h="431165">
                <a:moveTo>
                  <a:pt x="0" y="0"/>
                </a:moveTo>
                <a:lnTo>
                  <a:pt x="4649970" y="0"/>
                </a:lnTo>
                <a:lnTo>
                  <a:pt x="4649970" y="430992"/>
                </a:lnTo>
                <a:lnTo>
                  <a:pt x="0" y="4309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9819" y="177611"/>
            <a:ext cx="8036559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405380" algn="l"/>
              </a:tabLst>
            </a:pPr>
            <a:r>
              <a:rPr sz="3050" spc="5" dirty="0"/>
              <a:t>Color</a:t>
            </a:r>
            <a:r>
              <a:rPr sz="3050" spc="-120" dirty="0"/>
              <a:t> </a:t>
            </a:r>
            <a:r>
              <a:rPr sz="3050" spc="-50" dirty="0"/>
              <a:t>Wheel:	</a:t>
            </a:r>
            <a:r>
              <a:rPr sz="3050" spc="-10" dirty="0"/>
              <a:t>Diagonal </a:t>
            </a:r>
            <a:r>
              <a:rPr sz="3050" spc="20" dirty="0"/>
              <a:t>Complementary</a:t>
            </a:r>
            <a:r>
              <a:rPr sz="3050" spc="-200" dirty="0"/>
              <a:t> </a:t>
            </a:r>
            <a:r>
              <a:rPr sz="3050" spc="5" dirty="0"/>
              <a:t>Colors</a:t>
            </a:r>
            <a:endParaRPr sz="305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9819" y="373520"/>
            <a:ext cx="253238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325" dirty="0">
                <a:latin typeface="Arial"/>
                <a:cs typeface="Arial"/>
              </a:rPr>
              <a:t>–</a:t>
            </a:r>
            <a:r>
              <a:rPr sz="3050" spc="-470" dirty="0">
                <a:latin typeface="Arial"/>
                <a:cs typeface="Arial"/>
              </a:rPr>
              <a:t> </a:t>
            </a:r>
            <a:r>
              <a:rPr sz="3050" spc="-5" dirty="0">
                <a:latin typeface="Arial"/>
                <a:cs typeface="Arial"/>
              </a:rPr>
              <a:t>Relation</a:t>
            </a:r>
            <a:r>
              <a:rPr sz="3050" spc="-155" dirty="0">
                <a:latin typeface="Arial"/>
                <a:cs typeface="Arial"/>
              </a:rPr>
              <a:t> </a:t>
            </a:r>
            <a:r>
              <a:rPr sz="3050" spc="100" dirty="0">
                <a:latin typeface="Arial"/>
                <a:cs typeface="Arial"/>
              </a:rPr>
              <a:t>to</a:t>
            </a:r>
            <a:r>
              <a:rPr sz="3050" spc="-105" dirty="0">
                <a:latin typeface="Arial"/>
                <a:cs typeface="Arial"/>
              </a:rPr>
              <a:t> </a:t>
            </a:r>
            <a:r>
              <a:rPr sz="3050" spc="20" dirty="0">
                <a:latin typeface="Symbol"/>
                <a:cs typeface="Symbol"/>
              </a:rPr>
              <a:t></a:t>
            </a:r>
            <a:endParaRPr sz="3050">
              <a:latin typeface="Symbol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9819" y="2292872"/>
            <a:ext cx="8344534" cy="960119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20040" marR="5080" indent="-307975">
              <a:lnSpc>
                <a:spcPts val="3640"/>
              </a:lnSpc>
              <a:spcBef>
                <a:spcPts val="270"/>
              </a:spcBef>
              <a:tabLst>
                <a:tab pos="4812030" algn="l"/>
                <a:tab pos="5400040" algn="l"/>
              </a:tabLst>
            </a:pPr>
            <a:r>
              <a:rPr sz="3050" spc="325" dirty="0">
                <a:latin typeface="Arial"/>
                <a:cs typeface="Arial"/>
              </a:rPr>
              <a:t>–</a:t>
            </a:r>
            <a:r>
              <a:rPr sz="3050" spc="-445" dirty="0">
                <a:latin typeface="Arial"/>
                <a:cs typeface="Arial"/>
              </a:rPr>
              <a:t> </a:t>
            </a:r>
            <a:r>
              <a:rPr sz="3050" spc="-35" dirty="0">
                <a:latin typeface="Arial"/>
                <a:cs typeface="Arial"/>
              </a:rPr>
              <a:t>The</a:t>
            </a:r>
            <a:r>
              <a:rPr sz="3050" spc="-55" dirty="0">
                <a:latin typeface="Arial"/>
                <a:cs typeface="Arial"/>
              </a:rPr>
              <a:t> </a:t>
            </a:r>
            <a:r>
              <a:rPr sz="3050" spc="45" dirty="0">
                <a:latin typeface="Arial"/>
                <a:cs typeface="Arial"/>
              </a:rPr>
              <a:t>amount</a:t>
            </a:r>
            <a:r>
              <a:rPr sz="3050" spc="-85" dirty="0">
                <a:latin typeface="Arial"/>
                <a:cs typeface="Arial"/>
              </a:rPr>
              <a:t> </a:t>
            </a:r>
            <a:r>
              <a:rPr sz="3050" spc="140" dirty="0">
                <a:latin typeface="Arial"/>
                <a:cs typeface="Arial"/>
              </a:rPr>
              <a:t>of</a:t>
            </a:r>
            <a:r>
              <a:rPr sz="3050" spc="-40" dirty="0">
                <a:latin typeface="Arial"/>
                <a:cs typeface="Arial"/>
              </a:rPr>
              <a:t> </a:t>
            </a:r>
            <a:r>
              <a:rPr sz="3050" spc="-80" dirty="0">
                <a:latin typeface="Arial"/>
                <a:cs typeface="Arial"/>
              </a:rPr>
              <a:t>energy,</a:t>
            </a:r>
            <a:r>
              <a:rPr sz="3050" spc="-15" dirty="0">
                <a:latin typeface="Arial"/>
                <a:cs typeface="Arial"/>
              </a:rPr>
              <a:t> </a:t>
            </a:r>
            <a:r>
              <a:rPr sz="3050" spc="-120" dirty="0">
                <a:latin typeface="Symbol"/>
                <a:cs typeface="Symbol"/>
              </a:rPr>
              <a:t></a:t>
            </a:r>
            <a:r>
              <a:rPr sz="3050" spc="-120" dirty="0">
                <a:latin typeface="Arial"/>
                <a:cs typeface="Arial"/>
              </a:rPr>
              <a:t>,	</a:t>
            </a:r>
            <a:r>
              <a:rPr sz="3050" spc="100" dirty="0">
                <a:latin typeface="Arial"/>
                <a:cs typeface="Arial"/>
              </a:rPr>
              <a:t>to </a:t>
            </a:r>
            <a:r>
              <a:rPr sz="3050" spc="65" dirty="0">
                <a:latin typeface="Arial"/>
                <a:cs typeface="Arial"/>
              </a:rPr>
              <a:t>promote </a:t>
            </a:r>
            <a:r>
              <a:rPr sz="3050" spc="-25" dirty="0">
                <a:latin typeface="Arial"/>
                <a:cs typeface="Arial"/>
              </a:rPr>
              <a:t>an  </a:t>
            </a:r>
            <a:r>
              <a:rPr sz="3050" spc="35" dirty="0">
                <a:latin typeface="Arial"/>
                <a:cs typeface="Arial"/>
              </a:rPr>
              <a:t>electron </a:t>
            </a:r>
            <a:r>
              <a:rPr sz="3050" spc="110" dirty="0">
                <a:latin typeface="Arial"/>
                <a:cs typeface="Arial"/>
              </a:rPr>
              <a:t>from</a:t>
            </a:r>
            <a:r>
              <a:rPr sz="3050" spc="-65" dirty="0">
                <a:latin typeface="Arial"/>
                <a:cs typeface="Arial"/>
              </a:rPr>
              <a:t> </a:t>
            </a:r>
            <a:r>
              <a:rPr sz="3050" spc="50" dirty="0">
                <a:latin typeface="Arial"/>
                <a:cs typeface="Arial"/>
              </a:rPr>
              <a:t>lower</a:t>
            </a:r>
            <a:r>
              <a:rPr sz="3050" spc="-60" dirty="0">
                <a:latin typeface="Arial"/>
                <a:cs typeface="Arial"/>
              </a:rPr>
              <a:t> </a:t>
            </a:r>
            <a:r>
              <a:rPr sz="3050" spc="-160" dirty="0">
                <a:latin typeface="Arial"/>
                <a:cs typeface="Arial"/>
              </a:rPr>
              <a:t>energy</a:t>
            </a:r>
            <a:r>
              <a:rPr sz="3150" i="1" spc="-160" dirty="0">
                <a:latin typeface="Arial"/>
                <a:cs typeface="Arial"/>
              </a:rPr>
              <a:t>d	</a:t>
            </a:r>
            <a:r>
              <a:rPr sz="3050" spc="55" dirty="0">
                <a:latin typeface="Arial"/>
                <a:cs typeface="Arial"/>
              </a:rPr>
              <a:t>orbitals </a:t>
            </a:r>
            <a:r>
              <a:rPr sz="3050" spc="100" dirty="0">
                <a:latin typeface="Arial"/>
                <a:cs typeface="Arial"/>
              </a:rPr>
              <a:t>to</a:t>
            </a:r>
            <a:r>
              <a:rPr sz="3050" spc="-325" dirty="0">
                <a:latin typeface="Arial"/>
                <a:cs typeface="Arial"/>
              </a:rPr>
              <a:t> </a:t>
            </a:r>
            <a:r>
              <a:rPr sz="3050" spc="5" dirty="0">
                <a:latin typeface="Arial"/>
                <a:cs typeface="Arial"/>
              </a:rPr>
              <a:t>higher</a:t>
            </a:r>
            <a:endParaRPr sz="3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7677" y="3204385"/>
            <a:ext cx="1190625" cy="510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50" spc="-50" dirty="0">
                <a:latin typeface="Arial"/>
                <a:cs typeface="Arial"/>
              </a:rPr>
              <a:t>ene</a:t>
            </a:r>
            <a:r>
              <a:rPr sz="3050" spc="-30" dirty="0">
                <a:latin typeface="Arial"/>
                <a:cs typeface="Arial"/>
              </a:rPr>
              <a:t>r</a:t>
            </a:r>
            <a:r>
              <a:rPr sz="3050" spc="-325" dirty="0">
                <a:latin typeface="Arial"/>
                <a:cs typeface="Arial"/>
              </a:rPr>
              <a:t>g</a:t>
            </a:r>
            <a:r>
              <a:rPr sz="3150" i="1" spc="-1370" dirty="0">
                <a:latin typeface="Arial"/>
                <a:cs typeface="Arial"/>
              </a:rPr>
              <a:t>d</a:t>
            </a:r>
            <a:r>
              <a:rPr sz="3050" spc="-70" dirty="0">
                <a:latin typeface="Arial"/>
                <a:cs typeface="Arial"/>
              </a:rPr>
              <a:t>y</a:t>
            </a:r>
            <a:endParaRPr sz="3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88944" y="3216444"/>
            <a:ext cx="133350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60" dirty="0">
                <a:latin typeface="Arial"/>
                <a:cs typeface="Arial"/>
              </a:rPr>
              <a:t>o</a:t>
            </a:r>
            <a:r>
              <a:rPr sz="3050" spc="-30" dirty="0">
                <a:latin typeface="Arial"/>
                <a:cs typeface="Arial"/>
              </a:rPr>
              <a:t>r</a:t>
            </a:r>
            <a:r>
              <a:rPr sz="3050" spc="65" dirty="0">
                <a:latin typeface="Arial"/>
                <a:cs typeface="Arial"/>
              </a:rPr>
              <a:t>b</a:t>
            </a:r>
            <a:r>
              <a:rPr sz="3050" spc="90" dirty="0">
                <a:latin typeface="Arial"/>
                <a:cs typeface="Arial"/>
              </a:rPr>
              <a:t>i</a:t>
            </a:r>
            <a:r>
              <a:rPr sz="3050" spc="140" dirty="0">
                <a:latin typeface="Arial"/>
                <a:cs typeface="Arial"/>
              </a:rPr>
              <a:t>t</a:t>
            </a:r>
            <a:r>
              <a:rPr sz="3050" spc="-50" dirty="0">
                <a:latin typeface="Arial"/>
                <a:cs typeface="Arial"/>
              </a:rPr>
              <a:t>a</a:t>
            </a:r>
            <a:r>
              <a:rPr sz="3050" spc="90" dirty="0">
                <a:latin typeface="Arial"/>
                <a:cs typeface="Arial"/>
              </a:rPr>
              <a:t>l</a:t>
            </a:r>
            <a:r>
              <a:rPr sz="3050" spc="65" dirty="0">
                <a:latin typeface="Arial"/>
                <a:cs typeface="Arial"/>
              </a:rPr>
              <a:t>s</a:t>
            </a:r>
            <a:endParaRPr sz="30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93083" y="1463451"/>
            <a:ext cx="491490" cy="0"/>
          </a:xfrm>
          <a:custGeom>
            <a:avLst/>
            <a:gdLst/>
            <a:ahLst/>
            <a:cxnLst/>
            <a:rect l="l" t="t" r="r" b="b"/>
            <a:pathLst>
              <a:path w="491489">
                <a:moveTo>
                  <a:pt x="0" y="0"/>
                </a:moveTo>
                <a:lnTo>
                  <a:pt x="490926" y="0"/>
                </a:lnTo>
              </a:path>
            </a:pathLst>
          </a:custGeom>
          <a:ln w="16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58144" y="1415694"/>
            <a:ext cx="495300" cy="568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i="1" spc="-204" dirty="0">
                <a:latin typeface="Symbol"/>
                <a:cs typeface="Symbol"/>
              </a:rPr>
              <a:t></a:t>
            </a:r>
            <a:endParaRPr sz="35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30947" y="1099358"/>
            <a:ext cx="2118360" cy="568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448309" algn="l"/>
              </a:tabLst>
            </a:pPr>
            <a:r>
              <a:rPr sz="2450" i="1" spc="-280" dirty="0">
                <a:latin typeface="Arial"/>
                <a:cs typeface="Arial"/>
              </a:rPr>
              <a:t>E	</a:t>
            </a:r>
            <a:r>
              <a:rPr sz="3150" spc="15" dirty="0">
                <a:latin typeface="Symbol"/>
                <a:cs typeface="Symbol"/>
              </a:rPr>
              <a:t></a:t>
            </a:r>
            <a:r>
              <a:rPr sz="3150" spc="15" dirty="0">
                <a:latin typeface="Times New Roman"/>
                <a:cs typeface="Times New Roman"/>
              </a:rPr>
              <a:t> </a:t>
            </a:r>
            <a:r>
              <a:rPr sz="2450" i="1" spc="-440" dirty="0">
                <a:latin typeface="Arial"/>
                <a:cs typeface="Arial"/>
              </a:rPr>
              <a:t>h</a:t>
            </a:r>
            <a:r>
              <a:rPr sz="3550" i="1" spc="-440" dirty="0">
                <a:latin typeface="Symbol"/>
                <a:cs typeface="Symbol"/>
              </a:rPr>
              <a:t></a:t>
            </a:r>
            <a:r>
              <a:rPr sz="3150" spc="-440" dirty="0">
                <a:latin typeface="Symbol"/>
                <a:cs typeface="Symbol"/>
              </a:rPr>
              <a:t></a:t>
            </a:r>
            <a:r>
              <a:rPr sz="3150" spc="-260" dirty="0">
                <a:latin typeface="Times New Roman"/>
                <a:cs typeface="Times New Roman"/>
              </a:rPr>
              <a:t> </a:t>
            </a:r>
            <a:r>
              <a:rPr sz="3675" i="1" spc="-547" baseline="45351" dirty="0">
                <a:latin typeface="Arial"/>
                <a:cs typeface="Arial"/>
              </a:rPr>
              <a:t>hc</a:t>
            </a:r>
            <a:endParaRPr sz="3675" baseline="45351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22150" y="1440880"/>
            <a:ext cx="471170" cy="0"/>
          </a:xfrm>
          <a:custGeom>
            <a:avLst/>
            <a:gdLst/>
            <a:ahLst/>
            <a:cxnLst/>
            <a:rect l="l" t="t" r="r" b="b"/>
            <a:pathLst>
              <a:path w="471170">
                <a:moveTo>
                  <a:pt x="0" y="0"/>
                </a:moveTo>
                <a:lnTo>
                  <a:pt x="471046" y="0"/>
                </a:lnTo>
              </a:path>
            </a:pathLst>
          </a:custGeom>
          <a:ln w="161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84061" y="1394470"/>
            <a:ext cx="476250" cy="546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i="1" spc="-190" dirty="0">
                <a:latin typeface="Symbol"/>
                <a:cs typeface="Symbol"/>
              </a:rPr>
              <a:t></a:t>
            </a:r>
            <a:endParaRPr sz="3400">
              <a:latin typeface="Symbol"/>
              <a:cs typeface="Symbo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986000" y="1091359"/>
            <a:ext cx="1975485" cy="546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3050" dirty="0">
                <a:latin typeface="Symbol"/>
                <a:cs typeface="Symbol"/>
              </a:rPr>
              <a:t></a:t>
            </a:r>
            <a:r>
              <a:rPr sz="3050" dirty="0">
                <a:latin typeface="Times New Roman"/>
                <a:cs typeface="Times New Roman"/>
              </a:rPr>
              <a:t> </a:t>
            </a:r>
            <a:r>
              <a:rPr sz="3050" dirty="0">
                <a:latin typeface="Symbol"/>
                <a:cs typeface="Symbol"/>
              </a:rPr>
              <a:t></a:t>
            </a:r>
            <a:r>
              <a:rPr sz="3050" dirty="0">
                <a:latin typeface="Times New Roman"/>
                <a:cs typeface="Times New Roman"/>
              </a:rPr>
              <a:t> </a:t>
            </a:r>
            <a:r>
              <a:rPr sz="2350" i="1" spc="-430" dirty="0">
                <a:latin typeface="Arial"/>
                <a:cs typeface="Arial"/>
              </a:rPr>
              <a:t>h</a:t>
            </a:r>
            <a:r>
              <a:rPr sz="3400" i="1" spc="-430" dirty="0">
                <a:latin typeface="Symbol"/>
                <a:cs typeface="Symbol"/>
              </a:rPr>
              <a:t></a:t>
            </a:r>
            <a:r>
              <a:rPr sz="3050" spc="-430" dirty="0">
                <a:latin typeface="Symbol"/>
                <a:cs typeface="Symbol"/>
              </a:rPr>
              <a:t></a:t>
            </a:r>
            <a:r>
              <a:rPr sz="3050" spc="-270" dirty="0">
                <a:latin typeface="Times New Roman"/>
                <a:cs typeface="Times New Roman"/>
              </a:rPr>
              <a:t> </a:t>
            </a:r>
            <a:r>
              <a:rPr sz="3525" i="1" spc="-517" baseline="46099" dirty="0">
                <a:latin typeface="Arial"/>
                <a:cs typeface="Arial"/>
              </a:rPr>
              <a:t>hc</a:t>
            </a:r>
            <a:endParaRPr sz="3525" baseline="46099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55876" y="4140185"/>
            <a:ext cx="7747070" cy="1884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9819" y="457482"/>
            <a:ext cx="8386445" cy="960119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20040" marR="5080" indent="-307975">
              <a:lnSpc>
                <a:spcPts val="3640"/>
              </a:lnSpc>
              <a:spcBef>
                <a:spcPts val="270"/>
              </a:spcBef>
              <a:tabLst>
                <a:tab pos="7065009" algn="l"/>
              </a:tabLst>
            </a:pPr>
            <a:r>
              <a:rPr sz="3050" spc="325" dirty="0"/>
              <a:t>– </a:t>
            </a:r>
            <a:r>
              <a:rPr sz="3050" spc="45" dirty="0"/>
              <a:t>Spectroscopic </a:t>
            </a:r>
            <a:r>
              <a:rPr sz="3050" spc="25" dirty="0"/>
              <a:t>measurements </a:t>
            </a:r>
            <a:r>
              <a:rPr sz="3050" spc="140" dirty="0"/>
              <a:t>of </a:t>
            </a:r>
            <a:r>
              <a:rPr sz="3050" spc="20" dirty="0">
                <a:latin typeface="Symbol"/>
                <a:cs typeface="Symbol"/>
              </a:rPr>
              <a:t></a:t>
            </a:r>
            <a:r>
              <a:rPr sz="3050" spc="20" dirty="0">
                <a:latin typeface="Times New Roman"/>
                <a:cs typeface="Times New Roman"/>
              </a:rPr>
              <a:t> </a:t>
            </a:r>
            <a:r>
              <a:rPr sz="3050" spc="60" dirty="0"/>
              <a:t>allow </a:t>
            </a:r>
            <a:r>
              <a:rPr sz="3050" spc="-25" dirty="0"/>
              <a:t>an  </a:t>
            </a:r>
            <a:r>
              <a:rPr sz="3050" spc="60" dirty="0"/>
              <a:t>o</a:t>
            </a:r>
            <a:r>
              <a:rPr sz="3050" spc="-30" dirty="0"/>
              <a:t>r</a:t>
            </a:r>
            <a:r>
              <a:rPr sz="3050" spc="60" dirty="0"/>
              <a:t>d</a:t>
            </a:r>
            <a:r>
              <a:rPr sz="3050" spc="-50" dirty="0"/>
              <a:t>e</a:t>
            </a:r>
            <a:r>
              <a:rPr sz="3050" spc="-30" dirty="0"/>
              <a:t>r</a:t>
            </a:r>
            <a:r>
              <a:rPr sz="3050" spc="90" dirty="0"/>
              <a:t>i</a:t>
            </a:r>
            <a:r>
              <a:rPr sz="3050" spc="-50" dirty="0"/>
              <a:t>n</a:t>
            </a:r>
            <a:r>
              <a:rPr sz="3050" spc="35" dirty="0"/>
              <a:t>g</a:t>
            </a:r>
            <a:r>
              <a:rPr sz="3050" spc="-50" dirty="0"/>
              <a:t> </a:t>
            </a:r>
            <a:r>
              <a:rPr sz="3050" spc="60" dirty="0"/>
              <a:t>o</a:t>
            </a:r>
            <a:r>
              <a:rPr sz="3050" spc="225" dirty="0"/>
              <a:t>f</a:t>
            </a:r>
            <a:r>
              <a:rPr sz="3050" spc="-50" dirty="0"/>
              <a:t> </a:t>
            </a:r>
            <a:r>
              <a:rPr sz="3050" spc="90" dirty="0"/>
              <a:t>li</a:t>
            </a:r>
            <a:r>
              <a:rPr sz="3050" spc="65" dirty="0"/>
              <a:t>g</a:t>
            </a:r>
            <a:r>
              <a:rPr sz="3050" spc="-50" dirty="0"/>
              <a:t>an</a:t>
            </a:r>
            <a:r>
              <a:rPr sz="3050" spc="60" dirty="0"/>
              <a:t>d</a:t>
            </a:r>
            <a:r>
              <a:rPr sz="3050" spc="65" dirty="0"/>
              <a:t>s</a:t>
            </a:r>
            <a:r>
              <a:rPr sz="3050" spc="-130" dirty="0"/>
              <a:t> </a:t>
            </a:r>
            <a:r>
              <a:rPr sz="3050" spc="-50" dirty="0"/>
              <a:t>a</a:t>
            </a:r>
            <a:r>
              <a:rPr sz="3050" spc="65" dirty="0"/>
              <a:t>b</a:t>
            </a:r>
            <a:r>
              <a:rPr sz="3050" spc="90" dirty="0"/>
              <a:t>ili</a:t>
            </a:r>
            <a:r>
              <a:rPr sz="3050" spc="140" dirty="0"/>
              <a:t>t</a:t>
            </a:r>
            <a:r>
              <a:rPr sz="3050" spc="-70" dirty="0"/>
              <a:t>y</a:t>
            </a:r>
            <a:r>
              <a:rPr sz="3050" spc="-105" dirty="0"/>
              <a:t> </a:t>
            </a:r>
            <a:r>
              <a:rPr sz="3050" spc="140" dirty="0"/>
              <a:t>t</a:t>
            </a:r>
            <a:r>
              <a:rPr sz="3050" spc="60" dirty="0"/>
              <a:t>o</a:t>
            </a:r>
            <a:r>
              <a:rPr sz="3050" spc="-75" dirty="0"/>
              <a:t> </a:t>
            </a:r>
            <a:r>
              <a:rPr sz="3050" spc="15" dirty="0"/>
              <a:t>s</a:t>
            </a:r>
            <a:r>
              <a:rPr sz="3050" spc="65" dirty="0"/>
              <a:t>p</a:t>
            </a:r>
            <a:r>
              <a:rPr sz="3050" spc="90" dirty="0"/>
              <a:t>li</a:t>
            </a:r>
            <a:r>
              <a:rPr sz="3050" spc="160" dirty="0"/>
              <a:t>t</a:t>
            </a:r>
            <a:r>
              <a:rPr sz="3050" spc="-95" dirty="0"/>
              <a:t> </a:t>
            </a:r>
            <a:r>
              <a:rPr sz="3050" spc="140" dirty="0"/>
              <a:t>t</a:t>
            </a:r>
            <a:r>
              <a:rPr sz="3050" spc="-50" dirty="0"/>
              <a:t>h</a:t>
            </a:r>
            <a:r>
              <a:rPr sz="3050" spc="-960" dirty="0"/>
              <a:t>e</a:t>
            </a:r>
            <a:r>
              <a:rPr sz="3150" i="1" spc="-15" dirty="0">
                <a:latin typeface="Arial"/>
                <a:cs typeface="Arial"/>
              </a:rPr>
              <a:t>d</a:t>
            </a:r>
            <a:r>
              <a:rPr sz="3150" i="1" dirty="0">
                <a:latin typeface="Arial"/>
                <a:cs typeface="Arial"/>
              </a:rPr>
              <a:t>	</a:t>
            </a:r>
            <a:r>
              <a:rPr sz="3050" spc="60" dirty="0"/>
              <a:t>o</a:t>
            </a:r>
            <a:r>
              <a:rPr sz="3050" spc="-30" dirty="0"/>
              <a:t>r</a:t>
            </a:r>
            <a:r>
              <a:rPr sz="3050" spc="65" dirty="0"/>
              <a:t>b</a:t>
            </a:r>
            <a:r>
              <a:rPr sz="3050" spc="90" dirty="0"/>
              <a:t>i</a:t>
            </a:r>
            <a:r>
              <a:rPr sz="3050" spc="140" dirty="0"/>
              <a:t>t</a:t>
            </a:r>
            <a:r>
              <a:rPr sz="3050" spc="-50" dirty="0"/>
              <a:t>a</a:t>
            </a:r>
            <a:r>
              <a:rPr sz="3050" spc="90" dirty="0"/>
              <a:t>l</a:t>
            </a:r>
            <a:r>
              <a:rPr sz="3050" spc="65" dirty="0"/>
              <a:t>s</a:t>
            </a:r>
            <a:endParaRPr sz="3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07677" y="1368995"/>
            <a:ext cx="5628640" cy="510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511800" algn="l"/>
              </a:tabLst>
            </a:pPr>
            <a:r>
              <a:rPr sz="3050" spc="120" dirty="0">
                <a:latin typeface="Arial"/>
                <a:cs typeface="Arial"/>
              </a:rPr>
              <a:t>c</a:t>
            </a:r>
            <a:r>
              <a:rPr sz="3050" spc="-50" dirty="0">
                <a:latin typeface="Arial"/>
                <a:cs typeface="Arial"/>
              </a:rPr>
              <a:t>a</a:t>
            </a:r>
            <a:r>
              <a:rPr sz="3050" spc="90" dirty="0">
                <a:latin typeface="Arial"/>
                <a:cs typeface="Arial"/>
              </a:rPr>
              <a:t>ll</a:t>
            </a:r>
            <a:r>
              <a:rPr sz="3050" spc="-50" dirty="0">
                <a:latin typeface="Arial"/>
                <a:cs typeface="Arial"/>
              </a:rPr>
              <a:t>e</a:t>
            </a:r>
            <a:r>
              <a:rPr sz="3050" spc="40" dirty="0">
                <a:latin typeface="Arial"/>
                <a:cs typeface="Arial"/>
              </a:rPr>
              <a:t>d</a:t>
            </a:r>
            <a:r>
              <a:rPr sz="3050" spc="-220" dirty="0">
                <a:latin typeface="Arial"/>
                <a:cs typeface="Arial"/>
              </a:rPr>
              <a:t> </a:t>
            </a:r>
            <a:r>
              <a:rPr sz="3150" i="1" spc="-1415" dirty="0">
                <a:latin typeface="Arial"/>
                <a:cs typeface="Arial"/>
              </a:rPr>
              <a:t>s</a:t>
            </a:r>
            <a:r>
              <a:rPr sz="3050" spc="-325" dirty="0">
                <a:latin typeface="Arial"/>
                <a:cs typeface="Arial"/>
              </a:rPr>
              <a:t>a</a:t>
            </a:r>
            <a:r>
              <a:rPr sz="3150" i="1" spc="10" dirty="0">
                <a:latin typeface="Arial"/>
                <a:cs typeface="Arial"/>
              </a:rPr>
              <a:t>p</a:t>
            </a:r>
            <a:r>
              <a:rPr sz="3150" i="1" spc="-105" dirty="0">
                <a:latin typeface="Arial"/>
                <a:cs typeface="Arial"/>
              </a:rPr>
              <a:t>e</a:t>
            </a:r>
            <a:r>
              <a:rPr sz="3150" i="1" spc="70" dirty="0">
                <a:latin typeface="Arial"/>
                <a:cs typeface="Arial"/>
              </a:rPr>
              <a:t>c</a:t>
            </a:r>
            <a:r>
              <a:rPr sz="3150" i="1" spc="110" dirty="0">
                <a:latin typeface="Arial"/>
                <a:cs typeface="Arial"/>
              </a:rPr>
              <a:t>t</a:t>
            </a:r>
            <a:r>
              <a:rPr sz="3150" i="1" spc="-60" dirty="0">
                <a:latin typeface="Arial"/>
                <a:cs typeface="Arial"/>
              </a:rPr>
              <a:t>r</a:t>
            </a:r>
            <a:r>
              <a:rPr sz="3150" i="1" spc="5" dirty="0">
                <a:latin typeface="Arial"/>
                <a:cs typeface="Arial"/>
              </a:rPr>
              <a:t>o</a:t>
            </a:r>
            <a:r>
              <a:rPr sz="3150" i="1" spc="70" dirty="0">
                <a:latin typeface="Arial"/>
                <a:cs typeface="Arial"/>
              </a:rPr>
              <a:t>c</a:t>
            </a:r>
            <a:r>
              <a:rPr sz="3150" i="1" spc="-105" dirty="0">
                <a:latin typeface="Arial"/>
                <a:cs typeface="Arial"/>
              </a:rPr>
              <a:t>he</a:t>
            </a:r>
            <a:r>
              <a:rPr sz="3150" i="1" spc="125" dirty="0">
                <a:latin typeface="Arial"/>
                <a:cs typeface="Arial"/>
              </a:rPr>
              <a:t>m</a:t>
            </a:r>
            <a:r>
              <a:rPr sz="3150" i="1" spc="70" dirty="0">
                <a:latin typeface="Arial"/>
                <a:cs typeface="Arial"/>
              </a:rPr>
              <a:t>ic</a:t>
            </a:r>
            <a:r>
              <a:rPr sz="3150" i="1" spc="-105" dirty="0">
                <a:latin typeface="Arial"/>
                <a:cs typeface="Arial"/>
              </a:rPr>
              <a:t>a</a:t>
            </a:r>
            <a:r>
              <a:rPr sz="3150" i="1" spc="50" dirty="0">
                <a:latin typeface="Arial"/>
                <a:cs typeface="Arial"/>
              </a:rPr>
              <a:t>l</a:t>
            </a:r>
            <a:r>
              <a:rPr sz="3150" i="1" spc="-85" dirty="0">
                <a:latin typeface="Arial"/>
                <a:cs typeface="Arial"/>
              </a:rPr>
              <a:t> </a:t>
            </a:r>
            <a:r>
              <a:rPr sz="3150" i="1" spc="-35" dirty="0">
                <a:latin typeface="Arial"/>
                <a:cs typeface="Arial"/>
              </a:rPr>
              <a:t>s</a:t>
            </a:r>
            <a:r>
              <a:rPr sz="3150" i="1" spc="-105" dirty="0">
                <a:latin typeface="Arial"/>
                <a:cs typeface="Arial"/>
              </a:rPr>
              <a:t>e</a:t>
            </a:r>
            <a:r>
              <a:rPr sz="3150" i="1" spc="-60" dirty="0">
                <a:latin typeface="Arial"/>
                <a:cs typeface="Arial"/>
              </a:rPr>
              <a:t>r</a:t>
            </a:r>
            <a:r>
              <a:rPr sz="3150" i="1" spc="70" dirty="0">
                <a:latin typeface="Arial"/>
                <a:cs typeface="Arial"/>
              </a:rPr>
              <a:t>i</a:t>
            </a:r>
            <a:r>
              <a:rPr sz="3150" i="1" spc="-105" dirty="0">
                <a:latin typeface="Arial"/>
                <a:cs typeface="Arial"/>
              </a:rPr>
              <a:t>e</a:t>
            </a:r>
            <a:r>
              <a:rPr sz="3150" i="1" spc="15" dirty="0">
                <a:latin typeface="Arial"/>
                <a:cs typeface="Arial"/>
              </a:rPr>
              <a:t>s</a:t>
            </a:r>
            <a:r>
              <a:rPr sz="3150" i="1" dirty="0">
                <a:latin typeface="Arial"/>
                <a:cs typeface="Arial"/>
              </a:rPr>
              <a:t>	</a:t>
            </a:r>
            <a:r>
              <a:rPr sz="3050" spc="-35" dirty="0">
                <a:latin typeface="Arial"/>
                <a:cs typeface="Arial"/>
              </a:rPr>
              <a:t>.</a:t>
            </a:r>
            <a:endParaRPr sz="30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97420" y="2099027"/>
            <a:ext cx="5767079" cy="4656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9772" y="2078912"/>
            <a:ext cx="8809893" cy="279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87195" y="697120"/>
            <a:ext cx="415988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40" dirty="0"/>
              <a:t>Spectrochemical</a:t>
            </a:r>
            <a:r>
              <a:rPr sz="3050" spc="-100" dirty="0"/>
              <a:t> </a:t>
            </a:r>
            <a:r>
              <a:rPr sz="3050" spc="-20" dirty="0"/>
              <a:t>Series</a:t>
            </a:r>
            <a:endParaRPr sz="3050"/>
          </a:p>
        </p:txBody>
      </p:sp>
      <p:sp>
        <p:nvSpPr>
          <p:cNvPr id="4" name="object 4"/>
          <p:cNvSpPr txBox="1"/>
          <p:nvPr/>
        </p:nvSpPr>
        <p:spPr>
          <a:xfrm>
            <a:off x="6305408" y="3803682"/>
            <a:ext cx="314325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30" dirty="0">
                <a:latin typeface="Arial"/>
                <a:cs typeface="Arial"/>
              </a:rPr>
              <a:t>strong </a:t>
            </a:r>
            <a:r>
              <a:rPr sz="3050" spc="80" dirty="0">
                <a:latin typeface="Arial"/>
                <a:cs typeface="Arial"/>
              </a:rPr>
              <a:t>ﬁeld</a:t>
            </a:r>
            <a:r>
              <a:rPr sz="3050" spc="-200" dirty="0">
                <a:latin typeface="Arial"/>
                <a:cs typeface="Arial"/>
              </a:rPr>
              <a:t> </a:t>
            </a:r>
            <a:r>
              <a:rPr sz="3050" spc="30" dirty="0">
                <a:latin typeface="Arial"/>
                <a:cs typeface="Arial"/>
              </a:rPr>
              <a:t>ligand</a:t>
            </a:r>
            <a:endParaRPr sz="3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7936" y="3787939"/>
            <a:ext cx="294767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10" dirty="0">
                <a:latin typeface="Arial"/>
                <a:cs typeface="Arial"/>
              </a:rPr>
              <a:t>weak </a:t>
            </a:r>
            <a:r>
              <a:rPr sz="3050" spc="80" dirty="0">
                <a:latin typeface="Arial"/>
                <a:cs typeface="Arial"/>
              </a:rPr>
              <a:t>ﬁeld</a:t>
            </a:r>
            <a:r>
              <a:rPr sz="3050" spc="-220" dirty="0">
                <a:latin typeface="Arial"/>
                <a:cs typeface="Arial"/>
              </a:rPr>
              <a:t> </a:t>
            </a:r>
            <a:r>
              <a:rPr sz="3050" spc="30" dirty="0">
                <a:latin typeface="Arial"/>
                <a:cs typeface="Arial"/>
              </a:rPr>
              <a:t>ligand</a:t>
            </a:r>
            <a:endParaRPr sz="3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06380" y="2476047"/>
            <a:ext cx="181292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90" dirty="0">
                <a:latin typeface="Arial"/>
                <a:cs typeface="Arial"/>
              </a:rPr>
              <a:t>i</a:t>
            </a:r>
            <a:r>
              <a:rPr sz="3050" spc="-50" dirty="0">
                <a:latin typeface="Arial"/>
                <a:cs typeface="Arial"/>
              </a:rPr>
              <a:t>n</a:t>
            </a:r>
            <a:r>
              <a:rPr sz="3050" spc="120" dirty="0">
                <a:latin typeface="Arial"/>
                <a:cs typeface="Arial"/>
              </a:rPr>
              <a:t>c</a:t>
            </a:r>
            <a:r>
              <a:rPr sz="3050" spc="-30" dirty="0">
                <a:latin typeface="Arial"/>
                <a:cs typeface="Arial"/>
              </a:rPr>
              <a:t>r</a:t>
            </a:r>
            <a:r>
              <a:rPr sz="3050" spc="-50" dirty="0">
                <a:latin typeface="Arial"/>
                <a:cs typeface="Arial"/>
              </a:rPr>
              <a:t>ea</a:t>
            </a:r>
            <a:r>
              <a:rPr sz="3050" spc="15" dirty="0">
                <a:latin typeface="Arial"/>
                <a:cs typeface="Arial"/>
              </a:rPr>
              <a:t>s</a:t>
            </a:r>
            <a:r>
              <a:rPr sz="3050" spc="90" dirty="0">
                <a:latin typeface="Arial"/>
                <a:cs typeface="Arial"/>
              </a:rPr>
              <a:t>i</a:t>
            </a:r>
            <a:r>
              <a:rPr sz="3050" spc="-50" dirty="0">
                <a:latin typeface="Arial"/>
                <a:cs typeface="Arial"/>
              </a:rPr>
              <a:t>n</a:t>
            </a:r>
            <a:r>
              <a:rPr sz="3050" spc="35" dirty="0">
                <a:latin typeface="Arial"/>
                <a:cs typeface="Arial"/>
              </a:rPr>
              <a:t>g</a:t>
            </a:r>
            <a:endParaRPr sz="3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5664" y="4711511"/>
            <a:ext cx="131508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65" dirty="0">
                <a:latin typeface="Arial"/>
                <a:cs typeface="Arial"/>
              </a:rPr>
              <a:t>small</a:t>
            </a:r>
            <a:r>
              <a:rPr sz="3050" spc="-125" dirty="0">
                <a:latin typeface="Arial"/>
                <a:cs typeface="Arial"/>
              </a:rPr>
              <a:t> </a:t>
            </a:r>
            <a:r>
              <a:rPr sz="3050" spc="20" dirty="0">
                <a:latin typeface="Symbol"/>
                <a:cs typeface="Symbol"/>
              </a:rPr>
              <a:t></a:t>
            </a:r>
            <a:endParaRPr sz="30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28982" y="4711511"/>
            <a:ext cx="123126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5" dirty="0">
                <a:latin typeface="Arial"/>
                <a:cs typeface="Arial"/>
              </a:rPr>
              <a:t>large</a:t>
            </a:r>
            <a:r>
              <a:rPr sz="3050" spc="-150" dirty="0">
                <a:latin typeface="Arial"/>
                <a:cs typeface="Arial"/>
              </a:rPr>
              <a:t> </a:t>
            </a:r>
            <a:r>
              <a:rPr sz="3050" spc="20" dirty="0">
                <a:latin typeface="Symbol"/>
                <a:cs typeface="Symbol"/>
              </a:rPr>
              <a:t></a:t>
            </a:r>
            <a:endParaRPr sz="3050">
              <a:latin typeface="Symbol"/>
              <a:cs typeface="Symbo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9883" y="3190522"/>
            <a:ext cx="8689975" cy="0"/>
          </a:xfrm>
          <a:custGeom>
            <a:avLst/>
            <a:gdLst/>
            <a:ahLst/>
            <a:cxnLst/>
            <a:rect l="l" t="t" r="r" b="b"/>
            <a:pathLst>
              <a:path w="8689975">
                <a:moveTo>
                  <a:pt x="0" y="0"/>
                </a:moveTo>
                <a:lnTo>
                  <a:pt x="8689975" y="0"/>
                </a:lnTo>
              </a:path>
            </a:pathLst>
          </a:custGeom>
          <a:ln w="419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90332" y="3089768"/>
            <a:ext cx="205740" cy="201930"/>
          </a:xfrm>
          <a:custGeom>
            <a:avLst/>
            <a:gdLst/>
            <a:ahLst/>
            <a:cxnLst/>
            <a:rect l="l" t="t" r="r" b="b"/>
            <a:pathLst>
              <a:path w="205740" h="201929">
                <a:moveTo>
                  <a:pt x="0" y="201506"/>
                </a:moveTo>
                <a:lnTo>
                  <a:pt x="100753" y="100753"/>
                </a:lnTo>
                <a:lnTo>
                  <a:pt x="0" y="0"/>
                </a:lnTo>
                <a:lnTo>
                  <a:pt x="205537" y="100753"/>
                </a:lnTo>
                <a:lnTo>
                  <a:pt x="0" y="2015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30600" y="4722812"/>
            <a:ext cx="2938639" cy="2078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34366" y="4449938"/>
            <a:ext cx="1931670" cy="335915"/>
          </a:xfrm>
          <a:custGeom>
            <a:avLst/>
            <a:gdLst/>
            <a:ahLst/>
            <a:cxnLst/>
            <a:rect l="l" t="t" r="r" b="b"/>
            <a:pathLst>
              <a:path w="1931670" h="335914">
                <a:moveTo>
                  <a:pt x="0" y="0"/>
                </a:moveTo>
                <a:lnTo>
                  <a:pt x="1931105" y="0"/>
                </a:lnTo>
                <a:lnTo>
                  <a:pt x="1931105" y="335844"/>
                </a:lnTo>
                <a:lnTo>
                  <a:pt x="0" y="3358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053" y="328421"/>
            <a:ext cx="8671560" cy="568896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90525" indent="-377825">
              <a:lnSpc>
                <a:spcPct val="100000"/>
              </a:lnSpc>
              <a:spcBef>
                <a:spcPts val="919"/>
              </a:spcBef>
              <a:buChar char="•"/>
              <a:tabLst>
                <a:tab pos="389890" algn="l"/>
                <a:tab pos="390525" algn="l"/>
              </a:tabLst>
            </a:pPr>
            <a:r>
              <a:rPr sz="3500" spc="50" dirty="0">
                <a:latin typeface="Arial"/>
                <a:cs typeface="Arial"/>
              </a:rPr>
              <a:t>Magnetic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25" dirty="0">
                <a:latin typeface="Arial"/>
                <a:cs typeface="Arial"/>
              </a:rPr>
              <a:t>Properties</a:t>
            </a:r>
            <a:endParaRPr sz="3500">
              <a:latin typeface="Arial"/>
              <a:cs typeface="Arial"/>
            </a:endParaRPr>
          </a:p>
          <a:p>
            <a:pPr marL="824230" marR="27305" lvl="1" indent="-307975">
              <a:lnSpc>
                <a:spcPts val="3640"/>
              </a:lnSpc>
              <a:spcBef>
                <a:spcPts val="875"/>
              </a:spcBef>
              <a:buChar char="–"/>
              <a:tabLst>
                <a:tab pos="824865" algn="l"/>
              </a:tabLst>
            </a:pPr>
            <a:r>
              <a:rPr sz="3050" spc="-35" dirty="0">
                <a:latin typeface="Arial"/>
                <a:cs typeface="Arial"/>
              </a:rPr>
              <a:t>The </a:t>
            </a:r>
            <a:r>
              <a:rPr sz="3050" spc="40" dirty="0">
                <a:latin typeface="Arial"/>
                <a:cs typeface="Arial"/>
              </a:rPr>
              <a:t>magnitude </a:t>
            </a:r>
            <a:r>
              <a:rPr sz="3050" spc="140" dirty="0">
                <a:latin typeface="Arial"/>
                <a:cs typeface="Arial"/>
              </a:rPr>
              <a:t>of </a:t>
            </a:r>
            <a:r>
              <a:rPr sz="3050" spc="10" dirty="0">
                <a:latin typeface="Arial"/>
                <a:cs typeface="Arial"/>
              </a:rPr>
              <a:t>the </a:t>
            </a:r>
            <a:r>
              <a:rPr sz="3050" spc="25" dirty="0">
                <a:latin typeface="Arial"/>
                <a:cs typeface="Arial"/>
              </a:rPr>
              <a:t>crystal </a:t>
            </a:r>
            <a:r>
              <a:rPr sz="3050" spc="80" dirty="0">
                <a:latin typeface="Arial"/>
                <a:cs typeface="Arial"/>
              </a:rPr>
              <a:t>ﬁeld </a:t>
            </a:r>
            <a:r>
              <a:rPr sz="3050" spc="70" dirty="0">
                <a:latin typeface="Arial"/>
                <a:cs typeface="Arial"/>
              </a:rPr>
              <a:t>splitting  </a:t>
            </a:r>
            <a:r>
              <a:rPr sz="3050" spc="30" dirty="0">
                <a:latin typeface="Arial"/>
                <a:cs typeface="Arial"/>
              </a:rPr>
              <a:t>also</a:t>
            </a:r>
            <a:r>
              <a:rPr sz="3050" spc="-80" dirty="0">
                <a:latin typeface="Arial"/>
                <a:cs typeface="Arial"/>
              </a:rPr>
              <a:t> </a:t>
            </a:r>
            <a:r>
              <a:rPr sz="3050" spc="35" dirty="0">
                <a:latin typeface="Arial"/>
                <a:cs typeface="Arial"/>
              </a:rPr>
              <a:t>determines</a:t>
            </a:r>
            <a:r>
              <a:rPr sz="3050" spc="-135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the</a:t>
            </a:r>
            <a:r>
              <a:rPr sz="3050" spc="-65" dirty="0">
                <a:latin typeface="Arial"/>
                <a:cs typeface="Arial"/>
              </a:rPr>
              <a:t> </a:t>
            </a:r>
            <a:r>
              <a:rPr sz="3050" spc="55" dirty="0">
                <a:latin typeface="Arial"/>
                <a:cs typeface="Arial"/>
              </a:rPr>
              <a:t>magnetic</a:t>
            </a:r>
            <a:r>
              <a:rPr sz="3050" spc="-45" dirty="0">
                <a:latin typeface="Arial"/>
                <a:cs typeface="Arial"/>
              </a:rPr>
              <a:t> </a:t>
            </a:r>
            <a:r>
              <a:rPr sz="3050" spc="45" dirty="0">
                <a:latin typeface="Arial"/>
                <a:cs typeface="Arial"/>
              </a:rPr>
              <a:t>properties</a:t>
            </a:r>
            <a:r>
              <a:rPr sz="3050" spc="-135" dirty="0">
                <a:latin typeface="Arial"/>
                <a:cs typeface="Arial"/>
              </a:rPr>
              <a:t> </a:t>
            </a:r>
            <a:r>
              <a:rPr sz="3050" spc="140" dirty="0">
                <a:latin typeface="Arial"/>
                <a:cs typeface="Arial"/>
              </a:rPr>
              <a:t>of</a:t>
            </a:r>
            <a:r>
              <a:rPr sz="3050" spc="-55" dirty="0">
                <a:latin typeface="Arial"/>
                <a:cs typeface="Arial"/>
              </a:rPr>
              <a:t> </a:t>
            </a:r>
            <a:r>
              <a:rPr sz="3050" spc="-20" dirty="0">
                <a:latin typeface="Arial"/>
                <a:cs typeface="Arial"/>
              </a:rPr>
              <a:t>a  </a:t>
            </a:r>
            <a:r>
              <a:rPr sz="3050" spc="70" dirty="0">
                <a:latin typeface="Arial"/>
                <a:cs typeface="Arial"/>
              </a:rPr>
              <a:t>complex</a:t>
            </a:r>
            <a:r>
              <a:rPr sz="3050" spc="-70" dirty="0">
                <a:latin typeface="Arial"/>
                <a:cs typeface="Arial"/>
              </a:rPr>
              <a:t> </a:t>
            </a:r>
            <a:r>
              <a:rPr sz="3050" spc="50" dirty="0">
                <a:latin typeface="Arial"/>
                <a:cs typeface="Arial"/>
              </a:rPr>
              <a:t>ion</a:t>
            </a:r>
            <a:endParaRPr sz="3050">
              <a:latin typeface="Arial"/>
              <a:cs typeface="Arial"/>
            </a:endParaRPr>
          </a:p>
          <a:p>
            <a:pPr marL="824230" marR="852805" lvl="1" indent="-307975">
              <a:lnSpc>
                <a:spcPts val="3640"/>
              </a:lnSpc>
              <a:spcBef>
                <a:spcPts val="730"/>
              </a:spcBef>
              <a:buChar char="–"/>
              <a:tabLst>
                <a:tab pos="824865" algn="l"/>
              </a:tabLst>
            </a:pPr>
            <a:r>
              <a:rPr sz="3050" spc="-35" dirty="0">
                <a:latin typeface="Arial"/>
                <a:cs typeface="Arial"/>
              </a:rPr>
              <a:t>The</a:t>
            </a:r>
            <a:r>
              <a:rPr sz="3050" spc="-60" dirty="0">
                <a:latin typeface="Arial"/>
                <a:cs typeface="Arial"/>
              </a:rPr>
              <a:t> </a:t>
            </a:r>
            <a:r>
              <a:rPr sz="3050" spc="35" dirty="0">
                <a:latin typeface="Arial"/>
                <a:cs typeface="Arial"/>
              </a:rPr>
              <a:t>electron</a:t>
            </a:r>
            <a:r>
              <a:rPr sz="3050" spc="-130" dirty="0">
                <a:latin typeface="Arial"/>
                <a:cs typeface="Arial"/>
              </a:rPr>
              <a:t> </a:t>
            </a:r>
            <a:r>
              <a:rPr sz="3050" spc="40" dirty="0">
                <a:latin typeface="Arial"/>
                <a:cs typeface="Arial"/>
              </a:rPr>
              <a:t>conﬁguration</a:t>
            </a:r>
            <a:r>
              <a:rPr sz="3050" spc="-125" dirty="0">
                <a:latin typeface="Arial"/>
                <a:cs typeface="Arial"/>
              </a:rPr>
              <a:t> </a:t>
            </a:r>
            <a:r>
              <a:rPr sz="3050" spc="140" dirty="0">
                <a:latin typeface="Arial"/>
                <a:cs typeface="Arial"/>
              </a:rPr>
              <a:t>of</a:t>
            </a:r>
            <a:r>
              <a:rPr sz="3050" spc="-50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the</a:t>
            </a:r>
            <a:r>
              <a:rPr sz="3050" spc="-55" dirty="0">
                <a:latin typeface="Arial"/>
                <a:cs typeface="Arial"/>
              </a:rPr>
              <a:t> </a:t>
            </a:r>
            <a:r>
              <a:rPr sz="3050" spc="50" dirty="0">
                <a:latin typeface="Arial"/>
                <a:cs typeface="Arial"/>
              </a:rPr>
              <a:t>ion</a:t>
            </a:r>
            <a:r>
              <a:rPr sz="3050" spc="-130" dirty="0">
                <a:latin typeface="Arial"/>
                <a:cs typeface="Arial"/>
              </a:rPr>
              <a:t> </a:t>
            </a:r>
            <a:r>
              <a:rPr sz="3050" spc="75" dirty="0">
                <a:latin typeface="Arial"/>
                <a:cs typeface="Arial"/>
              </a:rPr>
              <a:t>is</a:t>
            </a:r>
            <a:r>
              <a:rPr sz="3050" spc="-125" dirty="0">
                <a:latin typeface="Arial"/>
                <a:cs typeface="Arial"/>
              </a:rPr>
              <a:t> </a:t>
            </a:r>
            <a:r>
              <a:rPr sz="3050" spc="-20" dirty="0">
                <a:latin typeface="Arial"/>
                <a:cs typeface="Arial"/>
              </a:rPr>
              <a:t>a  </a:t>
            </a:r>
            <a:r>
              <a:rPr sz="3050" spc="10" dirty="0">
                <a:latin typeface="Arial"/>
                <a:cs typeface="Arial"/>
              </a:rPr>
              <a:t>balance</a:t>
            </a:r>
            <a:r>
              <a:rPr sz="3050" spc="-65" dirty="0">
                <a:latin typeface="Arial"/>
                <a:cs typeface="Arial"/>
              </a:rPr>
              <a:t> </a:t>
            </a:r>
            <a:r>
              <a:rPr sz="3050" spc="25" dirty="0">
                <a:latin typeface="Arial"/>
                <a:cs typeface="Arial"/>
              </a:rPr>
              <a:t>between</a:t>
            </a:r>
            <a:endParaRPr sz="3050">
              <a:latin typeface="Arial"/>
              <a:cs typeface="Arial"/>
            </a:endParaRPr>
          </a:p>
          <a:p>
            <a:pPr marL="1271905" marR="5080" lvl="2" indent="-252095">
              <a:lnSpc>
                <a:spcPct val="100600"/>
              </a:lnSpc>
              <a:spcBef>
                <a:spcPts val="570"/>
              </a:spcBef>
              <a:buChar char="•"/>
              <a:tabLst>
                <a:tab pos="1272540" algn="l"/>
                <a:tab pos="2853055" algn="l"/>
              </a:tabLst>
            </a:pPr>
            <a:r>
              <a:rPr sz="3050" spc="-70" dirty="0">
                <a:latin typeface="Arial"/>
                <a:cs typeface="Arial"/>
              </a:rPr>
              <a:t>Energy </a:t>
            </a:r>
            <a:r>
              <a:rPr sz="3050" spc="100" dirty="0">
                <a:latin typeface="Arial"/>
                <a:cs typeface="Arial"/>
              </a:rPr>
              <a:t>to </a:t>
            </a:r>
            <a:r>
              <a:rPr sz="3050" spc="65" dirty="0">
                <a:latin typeface="Arial"/>
                <a:cs typeface="Arial"/>
              </a:rPr>
              <a:t>promote </a:t>
            </a:r>
            <a:r>
              <a:rPr sz="3050" spc="-25" dirty="0">
                <a:latin typeface="Arial"/>
                <a:cs typeface="Arial"/>
              </a:rPr>
              <a:t>an </a:t>
            </a:r>
            <a:r>
              <a:rPr sz="3050" spc="35" dirty="0">
                <a:latin typeface="Arial"/>
                <a:cs typeface="Arial"/>
              </a:rPr>
              <a:t>electron </a:t>
            </a:r>
            <a:r>
              <a:rPr sz="3050" spc="100" dirty="0">
                <a:latin typeface="Arial"/>
                <a:cs typeface="Arial"/>
              </a:rPr>
              <a:t>to </a:t>
            </a:r>
            <a:r>
              <a:rPr sz="3050" spc="-20" dirty="0">
                <a:latin typeface="Arial"/>
                <a:cs typeface="Arial"/>
              </a:rPr>
              <a:t>a </a:t>
            </a:r>
            <a:r>
              <a:rPr sz="3050" spc="5" dirty="0">
                <a:latin typeface="Arial"/>
                <a:cs typeface="Arial"/>
              </a:rPr>
              <a:t>higher  </a:t>
            </a:r>
            <a:r>
              <a:rPr sz="3050" spc="-155" dirty="0">
                <a:latin typeface="Arial"/>
                <a:cs typeface="Arial"/>
              </a:rPr>
              <a:t>energy</a:t>
            </a:r>
            <a:r>
              <a:rPr sz="3150" i="1" spc="-155" dirty="0">
                <a:latin typeface="Arial"/>
                <a:cs typeface="Arial"/>
              </a:rPr>
              <a:t>d	</a:t>
            </a:r>
            <a:r>
              <a:rPr sz="3050" spc="50" dirty="0">
                <a:latin typeface="Arial"/>
                <a:cs typeface="Arial"/>
              </a:rPr>
              <a:t>orbital </a:t>
            </a:r>
            <a:r>
              <a:rPr sz="3050" spc="325" dirty="0">
                <a:latin typeface="Arial"/>
                <a:cs typeface="Arial"/>
              </a:rPr>
              <a:t>–</a:t>
            </a:r>
            <a:r>
              <a:rPr sz="3050" spc="-595" dirty="0">
                <a:latin typeface="Arial"/>
                <a:cs typeface="Arial"/>
              </a:rPr>
              <a:t> </a:t>
            </a:r>
            <a:r>
              <a:rPr sz="3050" spc="15" dirty="0">
                <a:latin typeface="Arial"/>
                <a:cs typeface="Arial"/>
              </a:rPr>
              <a:t>related </a:t>
            </a:r>
            <a:r>
              <a:rPr sz="3050" spc="100" dirty="0">
                <a:latin typeface="Arial"/>
                <a:cs typeface="Arial"/>
              </a:rPr>
              <a:t>to </a:t>
            </a:r>
            <a:r>
              <a:rPr sz="3050" spc="10" dirty="0">
                <a:latin typeface="Arial"/>
                <a:cs typeface="Arial"/>
              </a:rPr>
              <a:t>the </a:t>
            </a:r>
            <a:r>
              <a:rPr sz="3050" spc="40" dirty="0">
                <a:latin typeface="Arial"/>
                <a:cs typeface="Arial"/>
              </a:rPr>
              <a:t>magnitude  </a:t>
            </a:r>
            <a:r>
              <a:rPr sz="3050" spc="140" dirty="0">
                <a:latin typeface="Arial"/>
                <a:cs typeface="Arial"/>
              </a:rPr>
              <a:t>of</a:t>
            </a:r>
            <a:r>
              <a:rPr sz="3050" spc="-55" dirty="0">
                <a:latin typeface="Arial"/>
                <a:cs typeface="Arial"/>
              </a:rPr>
              <a:t> </a:t>
            </a:r>
            <a:r>
              <a:rPr sz="3050" spc="20" dirty="0">
                <a:latin typeface="Symbol"/>
                <a:cs typeface="Symbol"/>
              </a:rPr>
              <a:t></a:t>
            </a:r>
            <a:endParaRPr sz="3050">
              <a:latin typeface="Symbol"/>
              <a:cs typeface="Symbol"/>
            </a:endParaRPr>
          </a:p>
          <a:p>
            <a:pPr marL="1271905" marR="467995" lvl="2" indent="-252095">
              <a:lnSpc>
                <a:spcPts val="3640"/>
              </a:lnSpc>
              <a:spcBef>
                <a:spcPts val="855"/>
              </a:spcBef>
              <a:buChar char="•"/>
              <a:tabLst>
                <a:tab pos="1272540" algn="l"/>
              </a:tabLst>
            </a:pPr>
            <a:r>
              <a:rPr sz="3050" spc="35" dirty="0">
                <a:latin typeface="Arial"/>
                <a:cs typeface="Arial"/>
              </a:rPr>
              <a:t>Stability </a:t>
            </a:r>
            <a:r>
              <a:rPr sz="3050" spc="10" dirty="0">
                <a:latin typeface="Arial"/>
                <a:cs typeface="Arial"/>
              </a:rPr>
              <a:t>gained </a:t>
            </a:r>
            <a:r>
              <a:rPr sz="3050" dirty="0">
                <a:latin typeface="Arial"/>
                <a:cs typeface="Arial"/>
              </a:rPr>
              <a:t>by </a:t>
            </a:r>
            <a:r>
              <a:rPr sz="3050" spc="85" dirty="0">
                <a:latin typeface="Arial"/>
                <a:cs typeface="Arial"/>
              </a:rPr>
              <a:t>maximum </a:t>
            </a:r>
            <a:r>
              <a:rPr sz="3050" spc="25" dirty="0">
                <a:latin typeface="Arial"/>
                <a:cs typeface="Arial"/>
              </a:rPr>
              <a:t>number</a:t>
            </a:r>
            <a:r>
              <a:rPr sz="3050" spc="-585" dirty="0">
                <a:latin typeface="Arial"/>
                <a:cs typeface="Arial"/>
              </a:rPr>
              <a:t> </a:t>
            </a:r>
            <a:r>
              <a:rPr sz="3050" spc="140" dirty="0">
                <a:latin typeface="Arial"/>
                <a:cs typeface="Arial"/>
              </a:rPr>
              <a:t>of  </a:t>
            </a:r>
            <a:r>
              <a:rPr sz="3050" spc="-5" dirty="0">
                <a:latin typeface="Arial"/>
                <a:cs typeface="Arial"/>
              </a:rPr>
              <a:t>unpaired</a:t>
            </a:r>
            <a:r>
              <a:rPr sz="3050" spc="-60" dirty="0">
                <a:latin typeface="Arial"/>
                <a:cs typeface="Arial"/>
              </a:rPr>
              <a:t> </a:t>
            </a:r>
            <a:r>
              <a:rPr sz="3050" spc="35" dirty="0">
                <a:latin typeface="Arial"/>
                <a:cs typeface="Arial"/>
              </a:rPr>
              <a:t>spins</a:t>
            </a:r>
            <a:endParaRPr sz="3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4419" y="121637"/>
            <a:ext cx="8133080" cy="212534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45440" marR="30480" indent="-307975">
              <a:lnSpc>
                <a:spcPts val="3640"/>
              </a:lnSpc>
              <a:spcBef>
                <a:spcPts val="270"/>
              </a:spcBef>
              <a:buChar char="–"/>
              <a:tabLst>
                <a:tab pos="346075" algn="l"/>
              </a:tabLst>
            </a:pPr>
            <a:r>
              <a:rPr sz="3050" spc="30" dirty="0">
                <a:latin typeface="Arial"/>
                <a:cs typeface="Arial"/>
              </a:rPr>
              <a:t>Small</a:t>
            </a:r>
            <a:r>
              <a:rPr sz="3050" spc="-60" dirty="0">
                <a:latin typeface="Arial"/>
                <a:cs typeface="Arial"/>
              </a:rPr>
              <a:t> </a:t>
            </a:r>
            <a:r>
              <a:rPr sz="3050" spc="5" dirty="0">
                <a:latin typeface="Arial"/>
                <a:cs typeface="Arial"/>
              </a:rPr>
              <a:t>values</a:t>
            </a:r>
            <a:r>
              <a:rPr sz="3050" spc="-135" dirty="0">
                <a:latin typeface="Arial"/>
                <a:cs typeface="Arial"/>
              </a:rPr>
              <a:t> </a:t>
            </a:r>
            <a:r>
              <a:rPr sz="3050" spc="140" dirty="0">
                <a:latin typeface="Arial"/>
                <a:cs typeface="Arial"/>
              </a:rPr>
              <a:t>of</a:t>
            </a:r>
            <a:r>
              <a:rPr sz="3050" spc="-55" dirty="0">
                <a:latin typeface="Arial"/>
                <a:cs typeface="Arial"/>
              </a:rPr>
              <a:t> </a:t>
            </a:r>
            <a:r>
              <a:rPr sz="3050" spc="20" dirty="0">
                <a:latin typeface="Symbol"/>
                <a:cs typeface="Symbol"/>
              </a:rPr>
              <a:t></a:t>
            </a:r>
            <a:r>
              <a:rPr sz="3050" spc="-15" dirty="0">
                <a:latin typeface="Times New Roman"/>
                <a:cs typeface="Times New Roman"/>
              </a:rPr>
              <a:t> </a:t>
            </a:r>
            <a:r>
              <a:rPr sz="3050" spc="60" dirty="0">
                <a:latin typeface="Arial"/>
                <a:cs typeface="Arial"/>
              </a:rPr>
              <a:t>favor</a:t>
            </a:r>
            <a:r>
              <a:rPr sz="3050" spc="-135" dirty="0">
                <a:latin typeface="Arial"/>
                <a:cs typeface="Arial"/>
              </a:rPr>
              <a:t> </a:t>
            </a:r>
            <a:r>
              <a:rPr sz="3050" spc="85" dirty="0">
                <a:latin typeface="Arial"/>
                <a:cs typeface="Arial"/>
              </a:rPr>
              <a:t>maximum</a:t>
            </a:r>
            <a:r>
              <a:rPr sz="3050" spc="-35" dirty="0">
                <a:latin typeface="Arial"/>
                <a:cs typeface="Arial"/>
              </a:rPr>
              <a:t> </a:t>
            </a:r>
            <a:r>
              <a:rPr sz="3050" spc="25" dirty="0">
                <a:latin typeface="Arial"/>
                <a:cs typeface="Arial"/>
              </a:rPr>
              <a:t>number</a:t>
            </a:r>
            <a:r>
              <a:rPr sz="3050" spc="-130" dirty="0">
                <a:latin typeface="Arial"/>
                <a:cs typeface="Arial"/>
              </a:rPr>
              <a:t> </a:t>
            </a:r>
            <a:r>
              <a:rPr sz="3050" spc="140" dirty="0">
                <a:latin typeface="Arial"/>
                <a:cs typeface="Arial"/>
              </a:rPr>
              <a:t>of  </a:t>
            </a:r>
            <a:r>
              <a:rPr sz="3050" spc="-5" dirty="0">
                <a:latin typeface="Arial"/>
                <a:cs typeface="Arial"/>
              </a:rPr>
              <a:t>unpaired</a:t>
            </a:r>
            <a:r>
              <a:rPr sz="3050" spc="-60" dirty="0">
                <a:latin typeface="Arial"/>
                <a:cs typeface="Arial"/>
              </a:rPr>
              <a:t> </a:t>
            </a:r>
            <a:r>
              <a:rPr sz="3050" spc="45" dirty="0">
                <a:latin typeface="Arial"/>
                <a:cs typeface="Arial"/>
              </a:rPr>
              <a:t>spin</a:t>
            </a:r>
            <a:endParaRPr sz="3050">
              <a:latin typeface="Arial"/>
              <a:cs typeface="Arial"/>
            </a:endParaRPr>
          </a:p>
          <a:p>
            <a:pPr marL="793750" lvl="1" indent="-252095">
              <a:lnSpc>
                <a:spcPct val="100000"/>
              </a:lnSpc>
              <a:spcBef>
                <a:spcPts val="595"/>
              </a:spcBef>
              <a:buChar char="•"/>
              <a:tabLst>
                <a:tab pos="793750" algn="l"/>
              </a:tabLst>
            </a:pPr>
            <a:r>
              <a:rPr sz="3050" spc="40" dirty="0">
                <a:latin typeface="Arial"/>
                <a:cs typeface="Arial"/>
              </a:rPr>
              <a:t>High </a:t>
            </a:r>
            <a:r>
              <a:rPr sz="3050" spc="45" dirty="0">
                <a:latin typeface="Arial"/>
                <a:cs typeface="Arial"/>
              </a:rPr>
              <a:t>spin</a:t>
            </a:r>
            <a:r>
              <a:rPr sz="3050" spc="-300" dirty="0">
                <a:latin typeface="Arial"/>
                <a:cs typeface="Arial"/>
              </a:rPr>
              <a:t> </a:t>
            </a:r>
            <a:r>
              <a:rPr sz="3050" spc="60" dirty="0">
                <a:latin typeface="Arial"/>
                <a:cs typeface="Arial"/>
              </a:rPr>
              <a:t>complexes</a:t>
            </a:r>
            <a:endParaRPr sz="3050">
              <a:latin typeface="Arial"/>
              <a:cs typeface="Arial"/>
            </a:endParaRPr>
          </a:p>
          <a:p>
            <a:pPr marL="793750" lvl="1" indent="-252095">
              <a:lnSpc>
                <a:spcPct val="100000"/>
              </a:lnSpc>
              <a:spcBef>
                <a:spcPts val="1160"/>
              </a:spcBef>
              <a:buChar char="•"/>
              <a:tabLst>
                <a:tab pos="793750" algn="l"/>
              </a:tabLst>
            </a:pPr>
            <a:r>
              <a:rPr sz="3050" spc="-175" dirty="0">
                <a:latin typeface="Arial"/>
                <a:cs typeface="Arial"/>
              </a:rPr>
              <a:t>F</a:t>
            </a:r>
            <a:r>
              <a:rPr sz="3600" spc="-262" baseline="25462" dirty="0">
                <a:latin typeface="Arial"/>
                <a:cs typeface="Arial"/>
              </a:rPr>
              <a:t>- </a:t>
            </a:r>
            <a:r>
              <a:rPr sz="3050" spc="75" dirty="0">
                <a:latin typeface="Arial"/>
                <a:cs typeface="Arial"/>
              </a:rPr>
              <a:t>is </a:t>
            </a:r>
            <a:r>
              <a:rPr sz="3050" spc="90" dirty="0">
                <a:latin typeface="Arial"/>
                <a:cs typeface="Arial"/>
              </a:rPr>
              <a:t>low </a:t>
            </a:r>
            <a:r>
              <a:rPr sz="3050" spc="35" dirty="0">
                <a:latin typeface="Arial"/>
                <a:cs typeface="Arial"/>
              </a:rPr>
              <a:t>on </a:t>
            </a:r>
            <a:r>
              <a:rPr sz="3050" spc="55" dirty="0">
                <a:latin typeface="Arial"/>
                <a:cs typeface="Arial"/>
              </a:rPr>
              <a:t>spectrochemical</a:t>
            </a:r>
            <a:r>
              <a:rPr sz="3050" spc="-355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series</a:t>
            </a:r>
            <a:endParaRPr sz="3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50174" y="2738644"/>
            <a:ext cx="3728096" cy="3334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4419" y="457482"/>
            <a:ext cx="8002905" cy="212534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45440" marR="1275080" indent="-307975">
              <a:lnSpc>
                <a:spcPts val="3640"/>
              </a:lnSpc>
              <a:spcBef>
                <a:spcPts val="270"/>
              </a:spcBef>
              <a:buChar char="–"/>
              <a:tabLst>
                <a:tab pos="346075" algn="l"/>
              </a:tabLst>
            </a:pPr>
            <a:r>
              <a:rPr sz="3050" spc="-25" dirty="0">
                <a:latin typeface="Arial"/>
                <a:cs typeface="Arial"/>
              </a:rPr>
              <a:t>Large </a:t>
            </a:r>
            <a:r>
              <a:rPr sz="3050" spc="5" dirty="0">
                <a:latin typeface="Arial"/>
                <a:cs typeface="Arial"/>
              </a:rPr>
              <a:t>values </a:t>
            </a:r>
            <a:r>
              <a:rPr sz="3050" spc="140" dirty="0">
                <a:latin typeface="Arial"/>
                <a:cs typeface="Arial"/>
              </a:rPr>
              <a:t>of </a:t>
            </a:r>
            <a:r>
              <a:rPr sz="3050" spc="20" dirty="0">
                <a:latin typeface="Symbol"/>
                <a:cs typeface="Symbol"/>
              </a:rPr>
              <a:t></a:t>
            </a:r>
            <a:r>
              <a:rPr sz="3050" spc="20" dirty="0">
                <a:latin typeface="Times New Roman"/>
                <a:cs typeface="Times New Roman"/>
              </a:rPr>
              <a:t> </a:t>
            </a:r>
            <a:r>
              <a:rPr sz="3050" spc="-45" dirty="0">
                <a:latin typeface="Arial"/>
                <a:cs typeface="Arial"/>
              </a:rPr>
              <a:t>are </a:t>
            </a:r>
            <a:r>
              <a:rPr sz="3050" spc="5" dirty="0">
                <a:latin typeface="Arial"/>
                <a:cs typeface="Arial"/>
              </a:rPr>
              <a:t>unfavorable</a:t>
            </a:r>
            <a:r>
              <a:rPr sz="3050" spc="-475" dirty="0">
                <a:latin typeface="Arial"/>
                <a:cs typeface="Arial"/>
              </a:rPr>
              <a:t> </a:t>
            </a:r>
            <a:r>
              <a:rPr sz="3050" spc="110" dirty="0">
                <a:latin typeface="Arial"/>
                <a:cs typeface="Arial"/>
              </a:rPr>
              <a:t>for  </a:t>
            </a:r>
            <a:r>
              <a:rPr sz="3050" spc="75" dirty="0">
                <a:latin typeface="Arial"/>
                <a:cs typeface="Arial"/>
              </a:rPr>
              <a:t>promotion</a:t>
            </a:r>
            <a:endParaRPr sz="3050">
              <a:latin typeface="Arial"/>
              <a:cs typeface="Arial"/>
            </a:endParaRPr>
          </a:p>
          <a:p>
            <a:pPr marL="793750" lvl="1" indent="-252095">
              <a:lnSpc>
                <a:spcPct val="100000"/>
              </a:lnSpc>
              <a:spcBef>
                <a:spcPts val="595"/>
              </a:spcBef>
              <a:buChar char="•"/>
              <a:tabLst>
                <a:tab pos="793750" algn="l"/>
              </a:tabLst>
            </a:pPr>
            <a:r>
              <a:rPr sz="3050" spc="40" dirty="0">
                <a:latin typeface="Arial"/>
                <a:cs typeface="Arial"/>
              </a:rPr>
              <a:t>Low </a:t>
            </a:r>
            <a:r>
              <a:rPr sz="3050" spc="45" dirty="0">
                <a:latin typeface="Arial"/>
                <a:cs typeface="Arial"/>
              </a:rPr>
              <a:t>spin</a:t>
            </a:r>
            <a:r>
              <a:rPr sz="3050" spc="-260" dirty="0">
                <a:latin typeface="Arial"/>
                <a:cs typeface="Arial"/>
              </a:rPr>
              <a:t> </a:t>
            </a:r>
            <a:r>
              <a:rPr sz="3050" spc="60" dirty="0">
                <a:latin typeface="Arial"/>
                <a:cs typeface="Arial"/>
              </a:rPr>
              <a:t>complexes</a:t>
            </a:r>
            <a:endParaRPr sz="3050">
              <a:latin typeface="Arial"/>
              <a:cs typeface="Arial"/>
            </a:endParaRPr>
          </a:p>
          <a:p>
            <a:pPr marL="793750" lvl="1" indent="-252095">
              <a:lnSpc>
                <a:spcPct val="100000"/>
              </a:lnSpc>
              <a:spcBef>
                <a:spcPts val="1160"/>
              </a:spcBef>
              <a:buChar char="•"/>
              <a:tabLst>
                <a:tab pos="793750" algn="l"/>
              </a:tabLst>
            </a:pPr>
            <a:r>
              <a:rPr sz="3050" spc="-120" dirty="0">
                <a:latin typeface="Arial"/>
                <a:cs typeface="Arial"/>
              </a:rPr>
              <a:t>CN</a:t>
            </a:r>
            <a:r>
              <a:rPr sz="3600" spc="-179" baseline="25462" dirty="0">
                <a:latin typeface="Arial"/>
                <a:cs typeface="Arial"/>
              </a:rPr>
              <a:t>- </a:t>
            </a:r>
            <a:r>
              <a:rPr sz="3050" spc="75" dirty="0">
                <a:latin typeface="Arial"/>
                <a:cs typeface="Arial"/>
              </a:rPr>
              <a:t>is </a:t>
            </a:r>
            <a:r>
              <a:rPr sz="3050" spc="25" dirty="0">
                <a:latin typeface="Arial"/>
                <a:cs typeface="Arial"/>
              </a:rPr>
              <a:t>high </a:t>
            </a:r>
            <a:r>
              <a:rPr sz="3050" spc="35" dirty="0">
                <a:latin typeface="Arial"/>
                <a:cs typeface="Arial"/>
              </a:rPr>
              <a:t>on </a:t>
            </a:r>
            <a:r>
              <a:rPr sz="3050" spc="10" dirty="0">
                <a:latin typeface="Arial"/>
                <a:cs typeface="Arial"/>
              </a:rPr>
              <a:t>the </a:t>
            </a:r>
            <a:r>
              <a:rPr sz="3050" spc="55" dirty="0">
                <a:latin typeface="Arial"/>
                <a:cs typeface="Arial"/>
              </a:rPr>
              <a:t>spectrochemical</a:t>
            </a:r>
            <a:r>
              <a:rPr sz="3050" spc="-484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series</a:t>
            </a:r>
            <a:endParaRPr sz="3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62092" y="3103351"/>
            <a:ext cx="5737767" cy="3558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9"/>
              </a:lnSpc>
            </a:pPr>
            <a:r>
              <a:rPr dirty="0"/>
              <a:t>Copyright </a:t>
            </a:r>
            <a:r>
              <a:rPr spc="-5" dirty="0"/>
              <a:t>McGraw-Hill</a:t>
            </a:r>
            <a:r>
              <a:rPr spc="-240" dirty="0"/>
              <a:t> </a:t>
            </a:r>
            <a:r>
              <a:rPr spc="10" dirty="0"/>
              <a:t>2009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9"/>
              </a:lnSpc>
            </a:pPr>
            <a:r>
              <a:rPr dirty="0"/>
              <a:t>Copyright </a:t>
            </a:r>
            <a:r>
              <a:rPr spc="-5" dirty="0"/>
              <a:t>McGraw-Hill</a:t>
            </a:r>
            <a:r>
              <a:rPr spc="-240" dirty="0"/>
              <a:t> </a:t>
            </a:r>
            <a:r>
              <a:rPr spc="10" dirty="0"/>
              <a:t>2009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96053" y="427995"/>
            <a:ext cx="8563610" cy="192722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90525" indent="-377825">
              <a:lnSpc>
                <a:spcPct val="100000"/>
              </a:lnSpc>
              <a:spcBef>
                <a:spcPts val="795"/>
              </a:spcBef>
              <a:buChar char="•"/>
              <a:tabLst>
                <a:tab pos="389890" algn="l"/>
                <a:tab pos="390525" algn="l"/>
              </a:tabLst>
            </a:pPr>
            <a:r>
              <a:rPr sz="3500" spc="25" dirty="0">
                <a:latin typeface="Arial"/>
                <a:cs typeface="Arial"/>
              </a:rPr>
              <a:t>Properties </a:t>
            </a:r>
            <a:r>
              <a:rPr sz="3500" spc="140" dirty="0">
                <a:latin typeface="Arial"/>
                <a:cs typeface="Arial"/>
              </a:rPr>
              <a:t>of </a:t>
            </a:r>
            <a:r>
              <a:rPr sz="3500" spc="50" dirty="0">
                <a:latin typeface="Arial"/>
                <a:cs typeface="Arial"/>
              </a:rPr>
              <a:t>transition</a:t>
            </a:r>
            <a:r>
              <a:rPr sz="3500" spc="-375" dirty="0">
                <a:latin typeface="Arial"/>
                <a:cs typeface="Arial"/>
              </a:rPr>
              <a:t> </a:t>
            </a:r>
            <a:r>
              <a:rPr sz="3500" spc="50" dirty="0">
                <a:latin typeface="Arial"/>
                <a:cs typeface="Arial"/>
              </a:rPr>
              <a:t>metals</a:t>
            </a:r>
            <a:endParaRPr sz="3500">
              <a:latin typeface="Arial"/>
              <a:cs typeface="Arial"/>
            </a:endParaRPr>
          </a:p>
          <a:p>
            <a:pPr marL="516255">
              <a:lnSpc>
                <a:spcPct val="100000"/>
              </a:lnSpc>
              <a:spcBef>
                <a:spcPts val="735"/>
              </a:spcBef>
              <a:tabLst>
                <a:tab pos="6057265" algn="l"/>
              </a:tabLst>
            </a:pPr>
            <a:r>
              <a:rPr sz="5250" spc="97" baseline="1587" dirty="0">
                <a:latin typeface="Arial"/>
                <a:cs typeface="Arial"/>
              </a:rPr>
              <a:t>–</a:t>
            </a:r>
            <a:r>
              <a:rPr sz="3500" spc="65" dirty="0">
                <a:latin typeface="Arial"/>
                <a:cs typeface="Arial"/>
              </a:rPr>
              <a:t>Have</a:t>
            </a:r>
            <a:r>
              <a:rPr sz="3500" spc="-75" dirty="0">
                <a:latin typeface="Arial"/>
                <a:cs typeface="Arial"/>
              </a:rPr>
              <a:t> </a:t>
            </a:r>
            <a:r>
              <a:rPr sz="3500" spc="45" dirty="0">
                <a:latin typeface="Arial"/>
                <a:cs typeface="Arial"/>
              </a:rPr>
              <a:t>incompletely</a:t>
            </a:r>
            <a:r>
              <a:rPr sz="3500" spc="-95" dirty="0">
                <a:latin typeface="Arial"/>
                <a:cs typeface="Arial"/>
              </a:rPr>
              <a:t> </a:t>
            </a:r>
            <a:r>
              <a:rPr sz="3500" spc="70" dirty="0">
                <a:latin typeface="Arial"/>
                <a:cs typeface="Arial"/>
              </a:rPr>
              <a:t>ﬁlled</a:t>
            </a:r>
            <a:r>
              <a:rPr sz="3600" i="1" spc="70" dirty="0">
                <a:latin typeface="Arial"/>
                <a:cs typeface="Arial"/>
              </a:rPr>
              <a:t>d	</a:t>
            </a:r>
            <a:r>
              <a:rPr sz="3500" spc="55" dirty="0">
                <a:latin typeface="Arial"/>
                <a:cs typeface="Arial"/>
              </a:rPr>
              <a:t>subshells</a:t>
            </a:r>
            <a:endParaRPr sz="3500">
              <a:latin typeface="Arial"/>
              <a:cs typeface="Arial"/>
            </a:endParaRPr>
          </a:p>
          <a:p>
            <a:pPr marL="516255">
              <a:lnSpc>
                <a:spcPct val="100000"/>
              </a:lnSpc>
              <a:spcBef>
                <a:spcPts val="815"/>
              </a:spcBef>
            </a:pPr>
            <a:r>
              <a:rPr sz="5250" spc="97" baseline="1587" dirty="0">
                <a:latin typeface="Arial"/>
                <a:cs typeface="Arial"/>
              </a:rPr>
              <a:t>–</a:t>
            </a:r>
            <a:r>
              <a:rPr sz="3500" spc="65" dirty="0">
                <a:latin typeface="Arial"/>
                <a:cs typeface="Arial"/>
              </a:rPr>
              <a:t>Or</a:t>
            </a:r>
            <a:r>
              <a:rPr sz="3500" spc="-75" dirty="0">
                <a:latin typeface="Arial"/>
                <a:cs typeface="Arial"/>
              </a:rPr>
              <a:t> </a:t>
            </a:r>
            <a:r>
              <a:rPr sz="3500" spc="35" dirty="0">
                <a:latin typeface="Arial"/>
                <a:cs typeface="Arial"/>
              </a:rPr>
              <a:t>react</a:t>
            </a:r>
            <a:r>
              <a:rPr sz="3500" spc="-140" dirty="0">
                <a:latin typeface="Arial"/>
                <a:cs typeface="Arial"/>
              </a:rPr>
              <a:t> </a:t>
            </a:r>
            <a:r>
              <a:rPr sz="3500" spc="95" dirty="0">
                <a:latin typeface="Arial"/>
                <a:cs typeface="Arial"/>
              </a:rPr>
              <a:t>to</a:t>
            </a:r>
            <a:r>
              <a:rPr sz="3500" spc="-120" dirty="0">
                <a:latin typeface="Arial"/>
                <a:cs typeface="Arial"/>
              </a:rPr>
              <a:t> </a:t>
            </a:r>
            <a:r>
              <a:rPr sz="3500" spc="120" dirty="0">
                <a:latin typeface="Arial"/>
                <a:cs typeface="Arial"/>
              </a:rPr>
              <a:t>form</a:t>
            </a:r>
            <a:r>
              <a:rPr sz="3500" spc="-95" dirty="0">
                <a:latin typeface="Arial"/>
                <a:cs typeface="Arial"/>
              </a:rPr>
              <a:t> </a:t>
            </a:r>
            <a:r>
              <a:rPr sz="3500" spc="55" dirty="0">
                <a:latin typeface="Arial"/>
                <a:cs typeface="Arial"/>
              </a:rPr>
              <a:t>ions</a:t>
            </a:r>
            <a:r>
              <a:rPr sz="3500" spc="-40" dirty="0">
                <a:latin typeface="Arial"/>
                <a:cs typeface="Arial"/>
              </a:rPr>
              <a:t> </a:t>
            </a:r>
            <a:r>
              <a:rPr sz="3500" spc="80" dirty="0">
                <a:latin typeface="Arial"/>
                <a:cs typeface="Arial"/>
              </a:rPr>
              <a:t>with</a:t>
            </a:r>
            <a:r>
              <a:rPr sz="3500" spc="-45" dirty="0">
                <a:latin typeface="Arial"/>
                <a:cs typeface="Arial"/>
              </a:rPr>
              <a:t> </a:t>
            </a:r>
            <a:r>
              <a:rPr sz="3500" spc="45" dirty="0">
                <a:latin typeface="Arial"/>
                <a:cs typeface="Arial"/>
              </a:rPr>
              <a:t>incompletely</a:t>
            </a:r>
            <a:endParaRPr sz="3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07677" y="2309876"/>
            <a:ext cx="1117600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0" spc="225" dirty="0">
                <a:latin typeface="Arial"/>
                <a:cs typeface="Arial"/>
              </a:rPr>
              <a:t>ﬁ</a:t>
            </a:r>
            <a:r>
              <a:rPr sz="3500" spc="95" dirty="0">
                <a:latin typeface="Arial"/>
                <a:cs typeface="Arial"/>
              </a:rPr>
              <a:t>ll</a:t>
            </a:r>
            <a:r>
              <a:rPr sz="3500" spc="-80" dirty="0">
                <a:latin typeface="Arial"/>
                <a:cs typeface="Arial"/>
              </a:rPr>
              <a:t>e</a:t>
            </a:r>
            <a:r>
              <a:rPr sz="3500" spc="-960" dirty="0">
                <a:latin typeface="Arial"/>
                <a:cs typeface="Arial"/>
              </a:rPr>
              <a:t>d</a:t>
            </a:r>
            <a:r>
              <a:rPr sz="3600" i="1" spc="-15" dirty="0">
                <a:latin typeface="Arial"/>
                <a:cs typeface="Arial"/>
              </a:rPr>
              <a:t>d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9009" y="2323657"/>
            <a:ext cx="1950085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55" dirty="0">
                <a:latin typeface="Arial"/>
                <a:cs typeface="Arial"/>
              </a:rPr>
              <a:t>subshells</a:t>
            </a:r>
            <a:endParaRPr sz="3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9819" y="2861008"/>
            <a:ext cx="7043420" cy="322199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768350" indent="-252095">
              <a:lnSpc>
                <a:spcPct val="100000"/>
              </a:lnSpc>
              <a:spcBef>
                <a:spcPts val="925"/>
              </a:spcBef>
              <a:buChar char="•"/>
              <a:tabLst>
                <a:tab pos="768350" algn="l"/>
              </a:tabLst>
            </a:pPr>
            <a:r>
              <a:rPr sz="3500" spc="50" dirty="0">
                <a:latin typeface="Arial"/>
                <a:cs typeface="Arial"/>
              </a:rPr>
              <a:t>Distinctive</a:t>
            </a:r>
            <a:r>
              <a:rPr sz="3500" spc="-95" dirty="0">
                <a:latin typeface="Arial"/>
                <a:cs typeface="Arial"/>
              </a:rPr>
              <a:t> </a:t>
            </a:r>
            <a:r>
              <a:rPr sz="3500" spc="65" dirty="0">
                <a:latin typeface="Arial"/>
                <a:cs typeface="Arial"/>
              </a:rPr>
              <a:t>colors</a:t>
            </a:r>
            <a:endParaRPr sz="3500">
              <a:latin typeface="Arial"/>
              <a:cs typeface="Arial"/>
            </a:endParaRPr>
          </a:p>
          <a:p>
            <a:pPr marL="768350" indent="-252095">
              <a:lnSpc>
                <a:spcPct val="100000"/>
              </a:lnSpc>
              <a:spcBef>
                <a:spcPts val="835"/>
              </a:spcBef>
              <a:buChar char="•"/>
              <a:tabLst>
                <a:tab pos="768350" algn="l"/>
              </a:tabLst>
            </a:pPr>
            <a:r>
              <a:rPr sz="3500" spc="15" dirty="0">
                <a:latin typeface="Arial"/>
                <a:cs typeface="Arial"/>
              </a:rPr>
              <a:t>Paramagnetism</a:t>
            </a:r>
            <a:endParaRPr sz="3500">
              <a:latin typeface="Arial"/>
              <a:cs typeface="Arial"/>
            </a:endParaRPr>
          </a:p>
          <a:p>
            <a:pPr marL="768350" indent="-252095">
              <a:lnSpc>
                <a:spcPct val="100000"/>
              </a:lnSpc>
              <a:spcBef>
                <a:spcPts val="835"/>
              </a:spcBef>
              <a:buChar char="•"/>
              <a:tabLst>
                <a:tab pos="768350" algn="l"/>
              </a:tabLst>
            </a:pPr>
            <a:r>
              <a:rPr sz="3500" spc="5" dirty="0">
                <a:latin typeface="Arial"/>
                <a:cs typeface="Arial"/>
              </a:rPr>
              <a:t>Catalytic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50" dirty="0">
                <a:latin typeface="Arial"/>
                <a:cs typeface="Arial"/>
              </a:rPr>
              <a:t>activity</a:t>
            </a:r>
            <a:endParaRPr sz="3500">
              <a:latin typeface="Arial"/>
              <a:cs typeface="Arial"/>
            </a:endParaRPr>
          </a:p>
          <a:p>
            <a:pPr marL="768350" indent="-252095">
              <a:lnSpc>
                <a:spcPct val="100000"/>
              </a:lnSpc>
              <a:spcBef>
                <a:spcPts val="830"/>
              </a:spcBef>
              <a:buChar char="•"/>
              <a:tabLst>
                <a:tab pos="768350" algn="l"/>
              </a:tabLst>
            </a:pPr>
            <a:r>
              <a:rPr sz="3500" spc="-40" dirty="0">
                <a:latin typeface="Arial"/>
                <a:cs typeface="Arial"/>
              </a:rPr>
              <a:t>Tendency </a:t>
            </a:r>
            <a:r>
              <a:rPr sz="3500" spc="95" dirty="0">
                <a:latin typeface="Arial"/>
                <a:cs typeface="Arial"/>
              </a:rPr>
              <a:t>to </a:t>
            </a:r>
            <a:r>
              <a:rPr sz="3500" spc="120" dirty="0">
                <a:latin typeface="Arial"/>
                <a:cs typeface="Arial"/>
              </a:rPr>
              <a:t>form </a:t>
            </a:r>
            <a:r>
              <a:rPr sz="3500" spc="50" dirty="0">
                <a:latin typeface="Arial"/>
                <a:cs typeface="Arial"/>
              </a:rPr>
              <a:t>complex</a:t>
            </a:r>
            <a:r>
              <a:rPr sz="3500" spc="-585" dirty="0">
                <a:latin typeface="Arial"/>
                <a:cs typeface="Arial"/>
              </a:rPr>
              <a:t> </a:t>
            </a:r>
            <a:r>
              <a:rPr sz="3500" spc="55" dirty="0">
                <a:latin typeface="Arial"/>
                <a:cs typeface="Arial"/>
              </a:rPr>
              <a:t>ions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5250" spc="104" baseline="1587" dirty="0">
                <a:latin typeface="Arial"/>
                <a:cs typeface="Arial"/>
              </a:rPr>
              <a:t>–</a:t>
            </a:r>
            <a:r>
              <a:rPr sz="3500" spc="70" dirty="0">
                <a:latin typeface="Arial"/>
                <a:cs typeface="Arial"/>
              </a:rPr>
              <a:t>Exhibit </a:t>
            </a:r>
            <a:r>
              <a:rPr sz="3500" spc="5" dirty="0">
                <a:latin typeface="Arial"/>
                <a:cs typeface="Arial"/>
              </a:rPr>
              <a:t>variable </a:t>
            </a:r>
            <a:r>
              <a:rPr sz="3500" spc="40" dirty="0">
                <a:latin typeface="Arial"/>
                <a:cs typeface="Arial"/>
              </a:rPr>
              <a:t>oxidation</a:t>
            </a:r>
            <a:r>
              <a:rPr sz="3500" spc="-375" dirty="0">
                <a:latin typeface="Arial"/>
                <a:cs typeface="Arial"/>
              </a:rPr>
              <a:t> </a:t>
            </a:r>
            <a:r>
              <a:rPr sz="3500" spc="40" dirty="0">
                <a:latin typeface="Arial"/>
                <a:cs typeface="Arial"/>
              </a:rPr>
              <a:t>state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8190" y="671689"/>
            <a:ext cx="3479696" cy="604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07027" y="3442405"/>
            <a:ext cx="2854960" cy="252095"/>
          </a:xfrm>
          <a:custGeom>
            <a:avLst/>
            <a:gdLst/>
            <a:ahLst/>
            <a:cxnLst/>
            <a:rect l="l" t="t" r="r" b="b"/>
            <a:pathLst>
              <a:path w="2854960" h="252095">
                <a:moveTo>
                  <a:pt x="0" y="0"/>
                </a:moveTo>
                <a:lnTo>
                  <a:pt x="2854677" y="0"/>
                </a:lnTo>
                <a:lnTo>
                  <a:pt x="2854677" y="251883"/>
                </a:lnTo>
                <a:lnTo>
                  <a:pt x="0" y="25188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0988" y="4953705"/>
            <a:ext cx="2854960" cy="252095"/>
          </a:xfrm>
          <a:custGeom>
            <a:avLst/>
            <a:gdLst/>
            <a:ahLst/>
            <a:cxnLst/>
            <a:rect l="l" t="t" r="r" b="b"/>
            <a:pathLst>
              <a:path w="2854960" h="252095">
                <a:moveTo>
                  <a:pt x="0" y="0"/>
                </a:moveTo>
                <a:lnTo>
                  <a:pt x="2854677" y="0"/>
                </a:lnTo>
                <a:lnTo>
                  <a:pt x="2854677" y="251883"/>
                </a:lnTo>
                <a:lnTo>
                  <a:pt x="0" y="25188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5062" y="81592"/>
            <a:ext cx="9211945" cy="510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427980" algn="l"/>
              </a:tabLst>
            </a:pPr>
            <a:r>
              <a:rPr sz="3050" dirty="0"/>
              <a:t>Orbital </a:t>
            </a:r>
            <a:r>
              <a:rPr sz="3050" spc="-5" dirty="0"/>
              <a:t>Diagrams</a:t>
            </a:r>
            <a:r>
              <a:rPr sz="3050" spc="-150" dirty="0"/>
              <a:t> </a:t>
            </a:r>
            <a:r>
              <a:rPr sz="3050" spc="110" dirty="0"/>
              <a:t>for</a:t>
            </a:r>
            <a:r>
              <a:rPr sz="3050" spc="-110" dirty="0"/>
              <a:t> </a:t>
            </a:r>
            <a:r>
              <a:rPr sz="3050" spc="55" dirty="0"/>
              <a:t>Speciﬁc</a:t>
            </a:r>
            <a:r>
              <a:rPr sz="3150" i="1" spc="55" dirty="0">
                <a:latin typeface="Arial"/>
                <a:cs typeface="Arial"/>
              </a:rPr>
              <a:t>d	</a:t>
            </a:r>
            <a:r>
              <a:rPr sz="3050" dirty="0"/>
              <a:t>Orbital</a:t>
            </a:r>
            <a:r>
              <a:rPr sz="3050" spc="-80" dirty="0"/>
              <a:t> </a:t>
            </a:r>
            <a:r>
              <a:rPr sz="3050" spc="10" dirty="0"/>
              <a:t>Conﬁgurations</a:t>
            </a:r>
            <a:endParaRPr sz="3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053" y="596693"/>
            <a:ext cx="8693785" cy="370332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90525" indent="-377825">
              <a:lnSpc>
                <a:spcPct val="100000"/>
              </a:lnSpc>
              <a:spcBef>
                <a:spcPts val="790"/>
              </a:spcBef>
              <a:buChar char="•"/>
              <a:tabLst>
                <a:tab pos="389890" algn="l"/>
                <a:tab pos="390525" algn="l"/>
              </a:tabLst>
            </a:pPr>
            <a:r>
              <a:rPr sz="3500" spc="-40" dirty="0">
                <a:latin typeface="Arial"/>
                <a:cs typeface="Arial"/>
              </a:rPr>
              <a:t>Tetrahedral </a:t>
            </a:r>
            <a:r>
              <a:rPr sz="3500" dirty="0">
                <a:latin typeface="Arial"/>
                <a:cs typeface="Arial"/>
              </a:rPr>
              <a:t>and </a:t>
            </a:r>
            <a:r>
              <a:rPr sz="3500" spc="10" dirty="0">
                <a:latin typeface="Arial"/>
                <a:cs typeface="Arial"/>
              </a:rPr>
              <a:t>square </a:t>
            </a:r>
            <a:r>
              <a:rPr sz="3500" spc="5" dirty="0">
                <a:latin typeface="Arial"/>
                <a:cs typeface="Arial"/>
              </a:rPr>
              <a:t>planar</a:t>
            </a:r>
            <a:r>
              <a:rPr sz="3500" spc="-330" dirty="0">
                <a:latin typeface="Arial"/>
                <a:cs typeface="Arial"/>
              </a:rPr>
              <a:t> </a:t>
            </a:r>
            <a:r>
              <a:rPr sz="3500" spc="40" dirty="0">
                <a:latin typeface="Arial"/>
                <a:cs typeface="Arial"/>
              </a:rPr>
              <a:t>complexes</a:t>
            </a:r>
            <a:endParaRPr sz="3500">
              <a:latin typeface="Arial"/>
              <a:cs typeface="Arial"/>
            </a:endParaRPr>
          </a:p>
          <a:p>
            <a:pPr marL="824230" marR="5080" lvl="1" indent="-307975">
              <a:lnSpc>
                <a:spcPts val="3640"/>
              </a:lnSpc>
              <a:spcBef>
                <a:spcPts val="875"/>
              </a:spcBef>
              <a:buChar char="–"/>
              <a:tabLst>
                <a:tab pos="824865" algn="l"/>
                <a:tab pos="5805805" algn="l"/>
              </a:tabLst>
            </a:pPr>
            <a:r>
              <a:rPr sz="3050" spc="50" dirty="0">
                <a:latin typeface="Arial"/>
                <a:cs typeface="Arial"/>
              </a:rPr>
              <a:t>Proximity </a:t>
            </a:r>
            <a:r>
              <a:rPr sz="3050" spc="140" dirty="0">
                <a:latin typeface="Arial"/>
                <a:cs typeface="Arial"/>
              </a:rPr>
              <a:t>of </a:t>
            </a:r>
            <a:r>
              <a:rPr sz="3050" spc="10" dirty="0">
                <a:latin typeface="Arial"/>
                <a:cs typeface="Arial"/>
              </a:rPr>
              <a:t>the</a:t>
            </a:r>
            <a:r>
              <a:rPr sz="3050" spc="-204" dirty="0">
                <a:latin typeface="Arial"/>
                <a:cs typeface="Arial"/>
              </a:rPr>
              <a:t> </a:t>
            </a:r>
            <a:r>
              <a:rPr sz="3050" spc="40" dirty="0">
                <a:latin typeface="Arial"/>
                <a:cs typeface="Arial"/>
              </a:rPr>
              <a:t>ligands</a:t>
            </a:r>
            <a:r>
              <a:rPr sz="3050" spc="-65" dirty="0">
                <a:latin typeface="Arial"/>
                <a:cs typeface="Arial"/>
              </a:rPr>
              <a:t> </a:t>
            </a:r>
            <a:r>
              <a:rPr sz="3050" spc="80" dirty="0">
                <a:latin typeface="Arial"/>
                <a:cs typeface="Arial"/>
              </a:rPr>
              <a:t>to</a:t>
            </a:r>
            <a:r>
              <a:rPr sz="3150" i="1" spc="80" dirty="0">
                <a:latin typeface="Arial"/>
                <a:cs typeface="Arial"/>
              </a:rPr>
              <a:t>d	</a:t>
            </a:r>
            <a:r>
              <a:rPr sz="3050" spc="55" dirty="0">
                <a:latin typeface="Arial"/>
                <a:cs typeface="Arial"/>
              </a:rPr>
              <a:t>orbitals</a:t>
            </a:r>
            <a:r>
              <a:rPr sz="3050" spc="-215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changes  </a:t>
            </a:r>
            <a:r>
              <a:rPr sz="3050" spc="85" dirty="0">
                <a:latin typeface="Arial"/>
                <a:cs typeface="Arial"/>
              </a:rPr>
              <a:t>with </a:t>
            </a:r>
            <a:r>
              <a:rPr sz="3050" spc="10" dirty="0">
                <a:latin typeface="Arial"/>
                <a:cs typeface="Arial"/>
              </a:rPr>
              <a:t>the </a:t>
            </a:r>
            <a:r>
              <a:rPr sz="3050" spc="35" dirty="0">
                <a:latin typeface="Arial"/>
                <a:cs typeface="Arial"/>
              </a:rPr>
              <a:t>geometry </a:t>
            </a:r>
            <a:r>
              <a:rPr sz="3050" spc="140" dirty="0">
                <a:latin typeface="Arial"/>
                <a:cs typeface="Arial"/>
              </a:rPr>
              <a:t>of</a:t>
            </a:r>
            <a:r>
              <a:rPr sz="3050" spc="-550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the </a:t>
            </a:r>
            <a:r>
              <a:rPr sz="3050" spc="70" dirty="0">
                <a:latin typeface="Arial"/>
                <a:cs typeface="Arial"/>
              </a:rPr>
              <a:t>complex</a:t>
            </a:r>
            <a:endParaRPr sz="3050">
              <a:latin typeface="Arial"/>
              <a:cs typeface="Arial"/>
            </a:endParaRPr>
          </a:p>
          <a:p>
            <a:pPr marL="824230" marR="1077595" indent="-307975">
              <a:lnSpc>
                <a:spcPts val="3640"/>
              </a:lnSpc>
              <a:spcBef>
                <a:spcPts val="735"/>
              </a:spcBef>
              <a:tabLst>
                <a:tab pos="1145540" algn="l"/>
              </a:tabLst>
            </a:pPr>
            <a:r>
              <a:rPr sz="3050" spc="-5" dirty="0">
                <a:latin typeface="Arial"/>
                <a:cs typeface="Arial"/>
              </a:rPr>
              <a:t>–</a:t>
            </a:r>
            <a:r>
              <a:rPr sz="3150" i="1" spc="-5" dirty="0">
                <a:latin typeface="Arial"/>
                <a:cs typeface="Arial"/>
              </a:rPr>
              <a:t>d	</a:t>
            </a:r>
            <a:r>
              <a:rPr sz="3050" spc="35" dirty="0">
                <a:latin typeface="Arial"/>
                <a:cs typeface="Arial"/>
              </a:rPr>
              <a:t>electrons </a:t>
            </a:r>
            <a:r>
              <a:rPr sz="3050" spc="50" dirty="0">
                <a:latin typeface="Arial"/>
                <a:cs typeface="Arial"/>
              </a:rPr>
              <a:t>in </a:t>
            </a:r>
            <a:r>
              <a:rPr sz="3050" spc="55" dirty="0">
                <a:latin typeface="Arial"/>
                <a:cs typeface="Arial"/>
              </a:rPr>
              <a:t>orbitals </a:t>
            </a:r>
            <a:r>
              <a:rPr sz="3050" spc="45" dirty="0">
                <a:latin typeface="Arial"/>
                <a:cs typeface="Arial"/>
              </a:rPr>
              <a:t>more </a:t>
            </a:r>
            <a:r>
              <a:rPr sz="3050" spc="40" dirty="0">
                <a:latin typeface="Arial"/>
                <a:cs typeface="Arial"/>
              </a:rPr>
              <a:t>closely  </a:t>
            </a:r>
            <a:r>
              <a:rPr sz="3050" spc="35" dirty="0">
                <a:latin typeface="Arial"/>
                <a:cs typeface="Arial"/>
              </a:rPr>
              <a:t>associated</a:t>
            </a:r>
            <a:r>
              <a:rPr sz="3050" spc="-65" dirty="0">
                <a:latin typeface="Arial"/>
                <a:cs typeface="Arial"/>
              </a:rPr>
              <a:t> </a:t>
            </a:r>
            <a:r>
              <a:rPr sz="3050" spc="85" dirty="0">
                <a:latin typeface="Arial"/>
                <a:cs typeface="Arial"/>
              </a:rPr>
              <a:t>with</a:t>
            </a:r>
            <a:r>
              <a:rPr sz="3050" spc="-130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the</a:t>
            </a:r>
            <a:r>
              <a:rPr sz="3050" spc="-65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lone</a:t>
            </a:r>
            <a:r>
              <a:rPr sz="3050" spc="-70" dirty="0">
                <a:latin typeface="Arial"/>
                <a:cs typeface="Arial"/>
              </a:rPr>
              <a:t> </a:t>
            </a:r>
            <a:r>
              <a:rPr sz="3050" spc="30" dirty="0">
                <a:latin typeface="Arial"/>
                <a:cs typeface="Arial"/>
              </a:rPr>
              <a:t>pairs</a:t>
            </a:r>
            <a:r>
              <a:rPr sz="3050" spc="-135" dirty="0">
                <a:latin typeface="Arial"/>
                <a:cs typeface="Arial"/>
              </a:rPr>
              <a:t> </a:t>
            </a:r>
            <a:r>
              <a:rPr sz="3050" spc="140" dirty="0">
                <a:latin typeface="Arial"/>
                <a:cs typeface="Arial"/>
              </a:rPr>
              <a:t>of</a:t>
            </a:r>
            <a:r>
              <a:rPr sz="3050" spc="-55" dirty="0">
                <a:latin typeface="Arial"/>
                <a:cs typeface="Arial"/>
              </a:rPr>
              <a:t> </a:t>
            </a:r>
            <a:r>
              <a:rPr sz="3050" spc="30" dirty="0">
                <a:latin typeface="Arial"/>
                <a:cs typeface="Arial"/>
              </a:rPr>
              <a:t>ligand  </a:t>
            </a:r>
            <a:r>
              <a:rPr sz="3050" spc="35" dirty="0">
                <a:latin typeface="Arial"/>
                <a:cs typeface="Arial"/>
              </a:rPr>
              <a:t>electrons </a:t>
            </a:r>
            <a:r>
              <a:rPr sz="3050" spc="45" dirty="0">
                <a:latin typeface="Arial"/>
                <a:cs typeface="Arial"/>
              </a:rPr>
              <a:t>attain </a:t>
            </a:r>
            <a:r>
              <a:rPr sz="3050" spc="5" dirty="0">
                <a:latin typeface="Arial"/>
                <a:cs typeface="Arial"/>
              </a:rPr>
              <a:t>higher</a:t>
            </a:r>
            <a:r>
              <a:rPr sz="3050" spc="-48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energies</a:t>
            </a:r>
            <a:endParaRPr sz="3050">
              <a:latin typeface="Arial"/>
              <a:cs typeface="Arial"/>
            </a:endParaRPr>
          </a:p>
          <a:p>
            <a:pPr marL="824230" lvl="1" indent="-308610">
              <a:lnSpc>
                <a:spcPct val="100000"/>
              </a:lnSpc>
              <a:spcBef>
                <a:spcPts val="590"/>
              </a:spcBef>
              <a:buChar char="–"/>
              <a:tabLst>
                <a:tab pos="824865" algn="l"/>
              </a:tabLst>
            </a:pPr>
            <a:r>
              <a:rPr sz="3050" spc="50" dirty="0">
                <a:latin typeface="Arial"/>
                <a:cs typeface="Arial"/>
              </a:rPr>
              <a:t>Splitting </a:t>
            </a:r>
            <a:r>
              <a:rPr sz="3050" spc="30" dirty="0">
                <a:latin typeface="Arial"/>
                <a:cs typeface="Arial"/>
              </a:rPr>
              <a:t>patterns </a:t>
            </a:r>
            <a:r>
              <a:rPr sz="3050" spc="65" dirty="0">
                <a:latin typeface="Arial"/>
                <a:cs typeface="Arial"/>
              </a:rPr>
              <a:t>reﬂect </a:t>
            </a:r>
            <a:r>
              <a:rPr sz="3050" spc="60" dirty="0">
                <a:latin typeface="Arial"/>
                <a:cs typeface="Arial"/>
              </a:rPr>
              <a:t>this</a:t>
            </a:r>
            <a:r>
              <a:rPr sz="3050" spc="-555" dirty="0">
                <a:latin typeface="Arial"/>
                <a:cs typeface="Arial"/>
              </a:rPr>
              <a:t> </a:t>
            </a:r>
            <a:r>
              <a:rPr sz="3050" spc="20" dirty="0">
                <a:latin typeface="Arial"/>
                <a:cs typeface="Arial"/>
              </a:rPr>
              <a:t>repulsion</a:t>
            </a:r>
            <a:endParaRPr sz="3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947" y="1785922"/>
            <a:ext cx="8931229" cy="4481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3260" y="1595261"/>
            <a:ext cx="5541645" cy="420370"/>
          </a:xfrm>
          <a:custGeom>
            <a:avLst/>
            <a:gdLst/>
            <a:ahLst/>
            <a:cxnLst/>
            <a:rect l="l" t="t" r="r" b="b"/>
            <a:pathLst>
              <a:path w="5541645" h="420369">
                <a:moveTo>
                  <a:pt x="0" y="0"/>
                </a:moveTo>
                <a:lnTo>
                  <a:pt x="5541433" y="0"/>
                </a:lnTo>
                <a:lnTo>
                  <a:pt x="5541433" y="419805"/>
                </a:lnTo>
                <a:lnTo>
                  <a:pt x="0" y="4198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0115" y="529198"/>
            <a:ext cx="866330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-25" dirty="0"/>
              <a:t>Crystal </a:t>
            </a:r>
            <a:r>
              <a:rPr sz="3050" spc="-10" dirty="0"/>
              <a:t>Field </a:t>
            </a:r>
            <a:r>
              <a:rPr sz="3050" spc="50" dirty="0"/>
              <a:t>Splitting </a:t>
            </a:r>
            <a:r>
              <a:rPr sz="3050" spc="85" dirty="0"/>
              <a:t>with </a:t>
            </a:r>
            <a:r>
              <a:rPr sz="3050" spc="-20" dirty="0"/>
              <a:t>a </a:t>
            </a:r>
            <a:r>
              <a:rPr sz="3050" spc="-30" dirty="0"/>
              <a:t>Tetrahedral</a:t>
            </a:r>
            <a:r>
              <a:rPr sz="3050" spc="-540" dirty="0"/>
              <a:t> </a:t>
            </a:r>
            <a:r>
              <a:rPr sz="3050" spc="-10" dirty="0"/>
              <a:t>Geometry</a:t>
            </a:r>
            <a:endParaRPr sz="305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9"/>
              </a:lnSpc>
            </a:pPr>
            <a:r>
              <a:rPr dirty="0"/>
              <a:t>Copyright </a:t>
            </a:r>
            <a:r>
              <a:rPr spc="-5" dirty="0"/>
              <a:t>McGraw-Hill</a:t>
            </a:r>
            <a:r>
              <a:rPr spc="-240" dirty="0"/>
              <a:t> </a:t>
            </a:r>
            <a:r>
              <a:rPr spc="10" dirty="0"/>
              <a:t>2009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7863" y="1150966"/>
            <a:ext cx="6963157" cy="5626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3260" y="839611"/>
            <a:ext cx="5541645" cy="420370"/>
          </a:xfrm>
          <a:custGeom>
            <a:avLst/>
            <a:gdLst/>
            <a:ahLst/>
            <a:cxnLst/>
            <a:rect l="l" t="t" r="r" b="b"/>
            <a:pathLst>
              <a:path w="5541645" h="420369">
                <a:moveTo>
                  <a:pt x="0" y="0"/>
                </a:moveTo>
                <a:lnTo>
                  <a:pt x="5541433" y="0"/>
                </a:lnTo>
                <a:lnTo>
                  <a:pt x="5541433" y="419805"/>
                </a:lnTo>
                <a:lnTo>
                  <a:pt x="0" y="4198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6053" y="261572"/>
            <a:ext cx="913892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-25" dirty="0"/>
              <a:t>Crystal </a:t>
            </a:r>
            <a:r>
              <a:rPr sz="3050" spc="-10" dirty="0"/>
              <a:t>Field </a:t>
            </a:r>
            <a:r>
              <a:rPr sz="3050" spc="50" dirty="0"/>
              <a:t>Splitting </a:t>
            </a:r>
            <a:r>
              <a:rPr sz="3050" spc="85" dirty="0"/>
              <a:t>with </a:t>
            </a:r>
            <a:r>
              <a:rPr sz="3050" spc="-20" dirty="0"/>
              <a:t>a </a:t>
            </a:r>
            <a:r>
              <a:rPr sz="3050" spc="-50" dirty="0"/>
              <a:t>Square </a:t>
            </a:r>
            <a:r>
              <a:rPr sz="3050" spc="-15" dirty="0"/>
              <a:t>Planar</a:t>
            </a:r>
            <a:r>
              <a:rPr sz="3050" spc="-590" dirty="0"/>
              <a:t> </a:t>
            </a:r>
            <a:r>
              <a:rPr sz="3050" spc="-10" dirty="0"/>
              <a:t>Geometry</a:t>
            </a:r>
            <a:endParaRPr sz="305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937" y="1839534"/>
            <a:ext cx="8756015" cy="15875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3050" spc="55" dirty="0">
                <a:latin typeface="Arial"/>
                <a:cs typeface="Arial"/>
              </a:rPr>
              <a:t>How </a:t>
            </a:r>
            <a:r>
              <a:rPr sz="3050" spc="10" dirty="0">
                <a:latin typeface="Arial"/>
                <a:cs typeface="Arial"/>
              </a:rPr>
              <a:t>many </a:t>
            </a:r>
            <a:r>
              <a:rPr sz="3050" spc="-5" dirty="0">
                <a:latin typeface="Arial"/>
                <a:cs typeface="Arial"/>
              </a:rPr>
              <a:t>unpaired </a:t>
            </a:r>
            <a:r>
              <a:rPr sz="3050" spc="35" dirty="0">
                <a:latin typeface="Arial"/>
                <a:cs typeface="Arial"/>
              </a:rPr>
              <a:t>electrons </a:t>
            </a:r>
            <a:r>
              <a:rPr sz="3050" spc="-45" dirty="0">
                <a:latin typeface="Arial"/>
                <a:cs typeface="Arial"/>
              </a:rPr>
              <a:t>are </a:t>
            </a:r>
            <a:r>
              <a:rPr sz="3050" spc="50" dirty="0">
                <a:latin typeface="Arial"/>
                <a:cs typeface="Arial"/>
              </a:rPr>
              <a:t>in</a:t>
            </a:r>
            <a:r>
              <a:rPr sz="3050" spc="-635" dirty="0">
                <a:latin typeface="Arial"/>
                <a:cs typeface="Arial"/>
              </a:rPr>
              <a:t> </a:t>
            </a:r>
            <a:r>
              <a:rPr sz="3050" spc="-80" dirty="0">
                <a:latin typeface="Arial"/>
                <a:cs typeface="Arial"/>
              </a:rPr>
              <a:t>[Mn(H</a:t>
            </a:r>
            <a:r>
              <a:rPr sz="3600" spc="-120" baseline="-25462" dirty="0">
                <a:latin typeface="Arial"/>
                <a:cs typeface="Arial"/>
              </a:rPr>
              <a:t>2</a:t>
            </a:r>
            <a:r>
              <a:rPr sz="3050" spc="-80" dirty="0">
                <a:latin typeface="Arial"/>
                <a:cs typeface="Arial"/>
              </a:rPr>
              <a:t>O)</a:t>
            </a:r>
            <a:r>
              <a:rPr sz="3600" spc="-120" baseline="-25462" dirty="0">
                <a:latin typeface="Arial"/>
                <a:cs typeface="Arial"/>
              </a:rPr>
              <a:t>6</a:t>
            </a:r>
            <a:r>
              <a:rPr sz="3050" spc="-80" dirty="0">
                <a:latin typeface="Arial"/>
                <a:cs typeface="Arial"/>
              </a:rPr>
              <a:t>]</a:t>
            </a:r>
            <a:r>
              <a:rPr sz="3600" spc="-120" baseline="25462" dirty="0">
                <a:latin typeface="Arial"/>
                <a:cs typeface="Arial"/>
              </a:rPr>
              <a:t>2+</a:t>
            </a:r>
            <a:r>
              <a:rPr sz="3050" spc="-80" dirty="0">
                <a:latin typeface="Arial"/>
                <a:cs typeface="Arial"/>
              </a:rPr>
              <a:t>?</a:t>
            </a:r>
            <a:endParaRPr sz="3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250">
              <a:latin typeface="Times New Roman"/>
              <a:cs typeface="Times New Roman"/>
            </a:endParaRPr>
          </a:p>
          <a:p>
            <a:pPr marL="29845" algn="ctr">
              <a:lnSpc>
                <a:spcPct val="100000"/>
              </a:lnSpc>
              <a:tabLst>
                <a:tab pos="1036955" algn="l"/>
              </a:tabLst>
            </a:pPr>
            <a:r>
              <a:rPr sz="3050" spc="15" dirty="0">
                <a:latin typeface="Arial"/>
                <a:cs typeface="Arial"/>
              </a:rPr>
              <a:t>Hint:	</a:t>
            </a:r>
            <a:r>
              <a:rPr sz="3050" spc="-165" dirty="0">
                <a:latin typeface="Arial"/>
                <a:cs typeface="Arial"/>
              </a:rPr>
              <a:t>H</a:t>
            </a:r>
            <a:r>
              <a:rPr sz="3600" spc="-247" baseline="-25462" dirty="0">
                <a:latin typeface="Arial"/>
                <a:cs typeface="Arial"/>
              </a:rPr>
              <a:t>2</a:t>
            </a:r>
            <a:r>
              <a:rPr sz="3050" spc="-165" dirty="0">
                <a:latin typeface="Arial"/>
                <a:cs typeface="Arial"/>
              </a:rPr>
              <a:t>O </a:t>
            </a:r>
            <a:r>
              <a:rPr sz="3050" spc="75" dirty="0">
                <a:latin typeface="Arial"/>
                <a:cs typeface="Arial"/>
              </a:rPr>
              <a:t>is </a:t>
            </a:r>
            <a:r>
              <a:rPr sz="3050" spc="-20" dirty="0">
                <a:latin typeface="Arial"/>
                <a:cs typeface="Arial"/>
              </a:rPr>
              <a:t>a </a:t>
            </a:r>
            <a:r>
              <a:rPr sz="3050" spc="10" dirty="0">
                <a:latin typeface="Arial"/>
                <a:cs typeface="Arial"/>
              </a:rPr>
              <a:t>weak </a:t>
            </a:r>
            <a:r>
              <a:rPr sz="3050" spc="80" dirty="0">
                <a:latin typeface="Arial"/>
                <a:cs typeface="Arial"/>
              </a:rPr>
              <a:t>ﬁeld</a:t>
            </a:r>
            <a:r>
              <a:rPr sz="3050" spc="-415" dirty="0">
                <a:latin typeface="Arial"/>
                <a:cs typeface="Arial"/>
              </a:rPr>
              <a:t> </a:t>
            </a:r>
            <a:r>
              <a:rPr sz="3050" spc="25" dirty="0">
                <a:latin typeface="Arial"/>
                <a:cs typeface="Arial"/>
              </a:rPr>
              <a:t>ligand.</a:t>
            </a:r>
            <a:endParaRPr sz="3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600" y="211806"/>
            <a:ext cx="7525384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3500" spc="40" dirty="0"/>
              <a:t>Mn</a:t>
            </a:r>
            <a:r>
              <a:rPr sz="4125" spc="60" baseline="24242" dirty="0"/>
              <a:t>2+ </a:t>
            </a:r>
            <a:r>
              <a:rPr sz="3500" spc="10" dirty="0"/>
              <a:t>has </a:t>
            </a:r>
            <a:r>
              <a:rPr sz="3500" spc="-40" dirty="0"/>
              <a:t>an </a:t>
            </a:r>
            <a:r>
              <a:rPr sz="3500" spc="30" dirty="0"/>
              <a:t>electron </a:t>
            </a:r>
            <a:r>
              <a:rPr sz="3500" spc="50" dirty="0"/>
              <a:t>conﬁguration</a:t>
            </a:r>
            <a:r>
              <a:rPr sz="3500" spc="-185" dirty="0"/>
              <a:t> </a:t>
            </a:r>
            <a:r>
              <a:rPr sz="3500" spc="140" dirty="0"/>
              <a:t>of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165790" y="673284"/>
            <a:ext cx="9752219" cy="433605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44145" marR="36830" indent="-119380">
              <a:lnSpc>
                <a:spcPct val="152000"/>
              </a:lnSpc>
              <a:spcBef>
                <a:spcPts val="165"/>
              </a:spcBef>
              <a:tabLst>
                <a:tab pos="927735" algn="l"/>
              </a:tabLst>
            </a:pPr>
            <a:r>
              <a:rPr sz="3600" i="1" spc="-15" dirty="0">
                <a:latin typeface="Arial"/>
                <a:cs typeface="Arial"/>
              </a:rPr>
              <a:t>d</a:t>
            </a:r>
            <a:r>
              <a:rPr sz="3600" i="1" spc="-70" dirty="0">
                <a:latin typeface="Arial"/>
                <a:cs typeface="Arial"/>
              </a:rPr>
              <a:t> </a:t>
            </a:r>
            <a:r>
              <a:rPr sz="4125" spc="-30" baseline="24242" dirty="0">
                <a:latin typeface="Arial"/>
                <a:cs typeface="Arial"/>
              </a:rPr>
              <a:t>5</a:t>
            </a:r>
            <a:r>
              <a:rPr sz="3500" spc="-20" dirty="0">
                <a:latin typeface="Arial"/>
                <a:cs typeface="Arial"/>
              </a:rPr>
              <a:t>.	</a:t>
            </a:r>
            <a:r>
              <a:rPr sz="3500" spc="-15" dirty="0">
                <a:latin typeface="Arial"/>
                <a:cs typeface="Arial"/>
              </a:rPr>
              <a:t>Because </a:t>
            </a:r>
            <a:r>
              <a:rPr sz="3500" spc="-204" dirty="0">
                <a:latin typeface="Arial"/>
                <a:cs typeface="Arial"/>
              </a:rPr>
              <a:t>H</a:t>
            </a:r>
            <a:r>
              <a:rPr sz="4125" spc="-307" baseline="-24242" dirty="0">
                <a:latin typeface="Arial"/>
                <a:cs typeface="Arial"/>
              </a:rPr>
              <a:t>2</a:t>
            </a:r>
            <a:r>
              <a:rPr sz="3500" spc="-204" dirty="0">
                <a:latin typeface="Arial"/>
                <a:cs typeface="Arial"/>
              </a:rPr>
              <a:t>O </a:t>
            </a:r>
            <a:r>
              <a:rPr sz="3500" spc="80" dirty="0">
                <a:latin typeface="Arial"/>
                <a:cs typeface="Arial"/>
              </a:rPr>
              <a:t>is </a:t>
            </a:r>
            <a:r>
              <a:rPr sz="3500" spc="-75" dirty="0">
                <a:latin typeface="Arial"/>
                <a:cs typeface="Arial"/>
              </a:rPr>
              <a:t>a</a:t>
            </a:r>
            <a:r>
              <a:rPr sz="3600" i="1" spc="-75" dirty="0">
                <a:latin typeface="Arial"/>
                <a:cs typeface="Arial"/>
              </a:rPr>
              <a:t>weak </a:t>
            </a:r>
            <a:r>
              <a:rPr sz="3500" spc="20" dirty="0">
                <a:latin typeface="Arial"/>
                <a:cs typeface="Arial"/>
              </a:rPr>
              <a:t>-ﬁeld </a:t>
            </a:r>
            <a:r>
              <a:rPr sz="3500" spc="-10" dirty="0">
                <a:latin typeface="Arial"/>
                <a:cs typeface="Arial"/>
              </a:rPr>
              <a:t>ligand, </a:t>
            </a:r>
            <a:r>
              <a:rPr sz="3500" spc="15" dirty="0">
                <a:latin typeface="Arial"/>
                <a:cs typeface="Arial"/>
              </a:rPr>
              <a:t>we  </a:t>
            </a:r>
            <a:r>
              <a:rPr sz="3500" spc="30" dirty="0">
                <a:latin typeface="Arial"/>
                <a:cs typeface="Arial"/>
              </a:rPr>
              <a:t>expect </a:t>
            </a:r>
            <a:r>
              <a:rPr sz="3500" spc="-75" dirty="0">
                <a:latin typeface="Arial"/>
                <a:cs typeface="Arial"/>
              </a:rPr>
              <a:t>[Mn(H</a:t>
            </a:r>
            <a:r>
              <a:rPr sz="4125" spc="-112" baseline="-24242" dirty="0">
                <a:latin typeface="Arial"/>
                <a:cs typeface="Arial"/>
              </a:rPr>
              <a:t>2</a:t>
            </a:r>
            <a:r>
              <a:rPr sz="3500" spc="-75" dirty="0">
                <a:latin typeface="Arial"/>
                <a:cs typeface="Arial"/>
              </a:rPr>
              <a:t>O)</a:t>
            </a:r>
            <a:r>
              <a:rPr sz="4125" spc="-112" baseline="-24242" dirty="0">
                <a:latin typeface="Arial"/>
                <a:cs typeface="Arial"/>
              </a:rPr>
              <a:t>6</a:t>
            </a:r>
            <a:r>
              <a:rPr sz="3500" spc="-75" dirty="0">
                <a:latin typeface="Arial"/>
                <a:cs typeface="Arial"/>
              </a:rPr>
              <a:t>]</a:t>
            </a:r>
            <a:r>
              <a:rPr sz="4125" spc="-112" baseline="24242" dirty="0">
                <a:latin typeface="Arial"/>
                <a:cs typeface="Arial"/>
              </a:rPr>
              <a:t>2+ </a:t>
            </a:r>
            <a:r>
              <a:rPr sz="3500" spc="95" dirty="0">
                <a:latin typeface="Arial"/>
                <a:cs typeface="Arial"/>
              </a:rPr>
              <a:t>to </a:t>
            </a:r>
            <a:r>
              <a:rPr sz="3500" spc="-25" dirty="0">
                <a:latin typeface="Arial"/>
                <a:cs typeface="Arial"/>
              </a:rPr>
              <a:t>be </a:t>
            </a:r>
            <a:r>
              <a:rPr sz="3500" spc="-30" dirty="0">
                <a:latin typeface="Arial"/>
                <a:cs typeface="Arial"/>
              </a:rPr>
              <a:t>a</a:t>
            </a:r>
            <a:r>
              <a:rPr sz="3500" spc="-440" dirty="0">
                <a:latin typeface="Arial"/>
                <a:cs typeface="Arial"/>
              </a:rPr>
              <a:t> </a:t>
            </a:r>
            <a:r>
              <a:rPr sz="3500" spc="30" dirty="0">
                <a:latin typeface="Arial"/>
                <a:cs typeface="Arial"/>
              </a:rPr>
              <a:t>high-spin</a:t>
            </a:r>
            <a:endParaRPr sz="3500">
              <a:latin typeface="Arial"/>
              <a:cs typeface="Arial"/>
            </a:endParaRPr>
          </a:p>
          <a:p>
            <a:pPr marL="144145" marR="17780">
              <a:lnSpc>
                <a:spcPct val="119800"/>
              </a:lnSpc>
              <a:spcBef>
                <a:spcPts val="994"/>
              </a:spcBef>
            </a:pPr>
            <a:r>
              <a:rPr sz="3500" spc="40" dirty="0">
                <a:latin typeface="Arial"/>
                <a:cs typeface="Arial"/>
              </a:rPr>
              <a:t>complex.</a:t>
            </a:r>
            <a:r>
              <a:rPr sz="3500" spc="-145" dirty="0">
                <a:latin typeface="Arial"/>
                <a:cs typeface="Arial"/>
              </a:rPr>
              <a:t> </a:t>
            </a:r>
            <a:r>
              <a:rPr sz="3500" spc="50" dirty="0">
                <a:latin typeface="Arial"/>
                <a:cs typeface="Arial"/>
              </a:rPr>
              <a:t>All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55" dirty="0">
                <a:latin typeface="Arial"/>
                <a:cs typeface="Arial"/>
              </a:rPr>
              <a:t>ﬁve</a:t>
            </a:r>
            <a:r>
              <a:rPr sz="3500" spc="-90" dirty="0">
                <a:latin typeface="Arial"/>
                <a:cs typeface="Arial"/>
              </a:rPr>
              <a:t> </a:t>
            </a:r>
            <a:r>
              <a:rPr sz="3500" spc="40" dirty="0">
                <a:latin typeface="Arial"/>
                <a:cs typeface="Arial"/>
              </a:rPr>
              <a:t>electrons</a:t>
            </a:r>
            <a:r>
              <a:rPr sz="3500" spc="-45" dirty="0">
                <a:latin typeface="Arial"/>
                <a:cs typeface="Arial"/>
              </a:rPr>
              <a:t> </a:t>
            </a:r>
            <a:r>
              <a:rPr sz="3500" spc="95" dirty="0">
                <a:latin typeface="Arial"/>
                <a:cs typeface="Arial"/>
              </a:rPr>
              <a:t>will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-25" dirty="0">
                <a:latin typeface="Arial"/>
                <a:cs typeface="Arial"/>
              </a:rPr>
              <a:t>be</a:t>
            </a:r>
            <a:r>
              <a:rPr sz="3500" spc="-90" dirty="0">
                <a:latin typeface="Arial"/>
                <a:cs typeface="Arial"/>
              </a:rPr>
              <a:t> </a:t>
            </a:r>
            <a:r>
              <a:rPr sz="3500" spc="20" dirty="0">
                <a:latin typeface="Arial"/>
                <a:cs typeface="Arial"/>
              </a:rPr>
              <a:t>placed</a:t>
            </a:r>
            <a:r>
              <a:rPr sz="3500" spc="-100" dirty="0">
                <a:latin typeface="Arial"/>
                <a:cs typeface="Arial"/>
              </a:rPr>
              <a:t> </a:t>
            </a:r>
            <a:r>
              <a:rPr sz="3500" spc="50" dirty="0">
                <a:latin typeface="Arial"/>
                <a:cs typeface="Arial"/>
              </a:rPr>
              <a:t>in  </a:t>
            </a:r>
            <a:r>
              <a:rPr sz="3500" spc="5" dirty="0">
                <a:latin typeface="Arial"/>
                <a:cs typeface="Arial"/>
              </a:rPr>
              <a:t>In </a:t>
            </a:r>
            <a:r>
              <a:rPr sz="3500" spc="-15" dirty="0">
                <a:latin typeface="Arial"/>
                <a:cs typeface="Arial"/>
              </a:rPr>
              <a:t>separate </a:t>
            </a:r>
            <a:r>
              <a:rPr sz="3500" spc="50" dirty="0">
                <a:latin typeface="Arial"/>
                <a:cs typeface="Arial"/>
              </a:rPr>
              <a:t>orbitals </a:t>
            </a:r>
            <a:r>
              <a:rPr sz="3500" spc="30" dirty="0">
                <a:latin typeface="Arial"/>
                <a:cs typeface="Arial"/>
              </a:rPr>
              <a:t>before </a:t>
            </a:r>
            <a:r>
              <a:rPr sz="3500" spc="-40" dirty="0">
                <a:latin typeface="Arial"/>
                <a:cs typeface="Arial"/>
              </a:rPr>
              <a:t>any </a:t>
            </a:r>
            <a:r>
              <a:rPr sz="3500" spc="35" dirty="0">
                <a:latin typeface="Arial"/>
                <a:cs typeface="Arial"/>
              </a:rPr>
              <a:t>pairing  </a:t>
            </a:r>
            <a:r>
              <a:rPr sz="3500" spc="20" dirty="0">
                <a:latin typeface="Arial"/>
                <a:cs typeface="Arial"/>
              </a:rPr>
              <a:t>occurs.There</a:t>
            </a:r>
            <a:r>
              <a:rPr sz="3500" spc="-95" dirty="0">
                <a:latin typeface="Arial"/>
                <a:cs typeface="Arial"/>
              </a:rPr>
              <a:t> </a:t>
            </a:r>
            <a:r>
              <a:rPr sz="3500" spc="95" dirty="0">
                <a:latin typeface="Arial"/>
                <a:cs typeface="Arial"/>
              </a:rPr>
              <a:t>will</a:t>
            </a:r>
            <a:r>
              <a:rPr sz="3500" spc="-75" dirty="0">
                <a:latin typeface="Arial"/>
                <a:cs typeface="Arial"/>
              </a:rPr>
              <a:t> </a:t>
            </a:r>
            <a:r>
              <a:rPr sz="3500" spc="-25" dirty="0">
                <a:latin typeface="Arial"/>
                <a:cs typeface="Arial"/>
              </a:rPr>
              <a:t>be</a:t>
            </a:r>
            <a:r>
              <a:rPr sz="3500" spc="-90" dirty="0">
                <a:latin typeface="Arial"/>
                <a:cs typeface="Arial"/>
              </a:rPr>
              <a:t> </a:t>
            </a:r>
            <a:r>
              <a:rPr sz="3500" spc="-30" dirty="0">
                <a:latin typeface="Arial"/>
                <a:cs typeface="Arial"/>
              </a:rPr>
              <a:t>a</a:t>
            </a:r>
            <a:r>
              <a:rPr sz="3500" spc="-145" dirty="0">
                <a:latin typeface="Arial"/>
                <a:cs typeface="Arial"/>
              </a:rPr>
              <a:t> </a:t>
            </a:r>
            <a:r>
              <a:rPr sz="3500" spc="55" dirty="0">
                <a:latin typeface="Arial"/>
                <a:cs typeface="Arial"/>
              </a:rPr>
              <a:t>total</a:t>
            </a:r>
            <a:r>
              <a:rPr sz="3500" spc="-75" dirty="0">
                <a:latin typeface="Arial"/>
                <a:cs typeface="Arial"/>
              </a:rPr>
              <a:t> </a:t>
            </a:r>
            <a:r>
              <a:rPr sz="3500" spc="140" dirty="0">
                <a:latin typeface="Arial"/>
                <a:cs typeface="Arial"/>
              </a:rPr>
              <a:t>of</a:t>
            </a:r>
            <a:r>
              <a:rPr sz="3500" spc="-105" dirty="0">
                <a:latin typeface="Arial"/>
                <a:cs typeface="Arial"/>
              </a:rPr>
              <a:t> </a:t>
            </a:r>
            <a:r>
              <a:rPr sz="3500" spc="55" dirty="0">
                <a:latin typeface="Arial"/>
                <a:cs typeface="Arial"/>
              </a:rPr>
              <a:t>ﬁve</a:t>
            </a:r>
            <a:r>
              <a:rPr sz="3500" spc="-95" dirty="0">
                <a:latin typeface="Arial"/>
                <a:cs typeface="Arial"/>
              </a:rPr>
              <a:t> </a:t>
            </a:r>
            <a:r>
              <a:rPr sz="3500" spc="15" dirty="0">
                <a:latin typeface="Arial"/>
                <a:cs typeface="Arial"/>
              </a:rPr>
              <a:t>unpaired  </a:t>
            </a:r>
            <a:r>
              <a:rPr sz="3500" spc="60" dirty="0">
                <a:latin typeface="Arial"/>
                <a:cs typeface="Arial"/>
              </a:rPr>
              <a:t>spins.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93855" y="4474275"/>
            <a:ext cx="4911725" cy="2870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0024" y="219941"/>
            <a:ext cx="7905115" cy="13550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433320" marR="5080" indent="-2421255">
              <a:lnSpc>
                <a:spcPts val="5180"/>
              </a:lnSpc>
              <a:spcBef>
                <a:spcPts val="360"/>
              </a:spcBef>
              <a:tabLst>
                <a:tab pos="1369695" algn="l"/>
              </a:tabLst>
            </a:pPr>
            <a:r>
              <a:rPr spc="-10" dirty="0"/>
              <a:t>22.4	</a:t>
            </a:r>
            <a:r>
              <a:rPr spc="-5" dirty="0"/>
              <a:t>Reactions </a:t>
            </a:r>
            <a:r>
              <a:rPr spc="195" dirty="0"/>
              <a:t>of</a:t>
            </a:r>
            <a:r>
              <a:rPr spc="-229" dirty="0"/>
              <a:t> </a:t>
            </a:r>
            <a:r>
              <a:rPr spc="40" dirty="0"/>
              <a:t>Coordination  </a:t>
            </a:r>
            <a:r>
              <a:rPr spc="10" dirty="0"/>
              <a:t>Compounds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3353" y="1759091"/>
            <a:ext cx="8187690" cy="16675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03225" indent="-377825">
              <a:lnSpc>
                <a:spcPts val="4255"/>
              </a:lnSpc>
              <a:spcBef>
                <a:spcPts val="135"/>
              </a:spcBef>
              <a:buChar char="•"/>
              <a:tabLst>
                <a:tab pos="402590" algn="l"/>
                <a:tab pos="403225" algn="l"/>
              </a:tabLst>
            </a:pPr>
            <a:r>
              <a:rPr sz="3500" spc="5" dirty="0">
                <a:latin typeface="Arial"/>
                <a:cs typeface="Arial"/>
              </a:rPr>
              <a:t>Complex </a:t>
            </a:r>
            <a:r>
              <a:rPr sz="3500" spc="55" dirty="0">
                <a:latin typeface="Arial"/>
                <a:cs typeface="Arial"/>
              </a:rPr>
              <a:t>ions </a:t>
            </a:r>
            <a:r>
              <a:rPr sz="3500" spc="10" dirty="0">
                <a:latin typeface="Arial"/>
                <a:cs typeface="Arial"/>
              </a:rPr>
              <a:t>undergo</a:t>
            </a:r>
            <a:r>
              <a:rPr sz="3600" i="1" spc="10" dirty="0">
                <a:latin typeface="Arial"/>
                <a:cs typeface="Arial"/>
              </a:rPr>
              <a:t>ligand</a:t>
            </a:r>
            <a:r>
              <a:rPr sz="3600" i="1" spc="-340" dirty="0">
                <a:latin typeface="Arial"/>
                <a:cs typeface="Arial"/>
              </a:rPr>
              <a:t> </a:t>
            </a:r>
            <a:r>
              <a:rPr sz="3600" i="1" spc="-55" dirty="0">
                <a:latin typeface="Arial"/>
                <a:cs typeface="Arial"/>
              </a:rPr>
              <a:t>exchange</a:t>
            </a:r>
            <a:endParaRPr sz="3600">
              <a:latin typeface="Arial"/>
              <a:cs typeface="Arial"/>
            </a:endParaRPr>
          </a:p>
          <a:p>
            <a:pPr marL="403225">
              <a:lnSpc>
                <a:spcPts val="4255"/>
              </a:lnSpc>
              <a:tabLst>
                <a:tab pos="3453129" algn="l"/>
              </a:tabLst>
            </a:pPr>
            <a:r>
              <a:rPr sz="3500" spc="-30" dirty="0">
                <a:latin typeface="Arial"/>
                <a:cs typeface="Arial"/>
              </a:rPr>
              <a:t>(or</a:t>
            </a:r>
            <a:r>
              <a:rPr sz="3600" i="1" spc="-30" dirty="0">
                <a:latin typeface="Arial"/>
                <a:cs typeface="Arial"/>
              </a:rPr>
              <a:t>substitution	</a:t>
            </a:r>
            <a:r>
              <a:rPr sz="3500" spc="60" dirty="0">
                <a:latin typeface="Arial"/>
                <a:cs typeface="Arial"/>
              </a:rPr>
              <a:t>) </a:t>
            </a:r>
            <a:r>
              <a:rPr sz="3500" spc="40" dirty="0">
                <a:latin typeface="Arial"/>
                <a:cs typeface="Arial"/>
              </a:rPr>
              <a:t>reactions </a:t>
            </a:r>
            <a:r>
              <a:rPr sz="3500" spc="50" dirty="0">
                <a:latin typeface="Arial"/>
                <a:cs typeface="Arial"/>
              </a:rPr>
              <a:t>in</a:t>
            </a:r>
            <a:r>
              <a:rPr sz="3500" spc="-325" dirty="0">
                <a:latin typeface="Arial"/>
                <a:cs typeface="Arial"/>
              </a:rPr>
              <a:t> </a:t>
            </a:r>
            <a:r>
              <a:rPr sz="3500" spc="55" dirty="0">
                <a:latin typeface="Arial"/>
                <a:cs typeface="Arial"/>
              </a:rPr>
              <a:t>solution.</a:t>
            </a:r>
            <a:endParaRPr sz="3500">
              <a:latin typeface="Arial"/>
              <a:cs typeface="Arial"/>
            </a:endParaRPr>
          </a:p>
          <a:p>
            <a:pPr marL="528955">
              <a:lnSpc>
                <a:spcPct val="100000"/>
              </a:lnSpc>
              <a:spcBef>
                <a:spcPts val="715"/>
              </a:spcBef>
              <a:tabLst>
                <a:tab pos="2641600" algn="l"/>
              </a:tabLst>
            </a:pPr>
            <a:r>
              <a:rPr sz="3050" spc="325" dirty="0">
                <a:latin typeface="Arial"/>
                <a:cs typeface="Arial"/>
              </a:rPr>
              <a:t>–</a:t>
            </a:r>
            <a:r>
              <a:rPr sz="3050" spc="-445" dirty="0">
                <a:latin typeface="Arial"/>
                <a:cs typeface="Arial"/>
              </a:rPr>
              <a:t> </a:t>
            </a:r>
            <a:r>
              <a:rPr sz="3050" spc="-15" dirty="0">
                <a:latin typeface="Arial"/>
                <a:cs typeface="Arial"/>
              </a:rPr>
              <a:t>Example:	</a:t>
            </a:r>
            <a:r>
              <a:rPr sz="3050" spc="-35" dirty="0">
                <a:latin typeface="Arial"/>
                <a:cs typeface="Arial"/>
              </a:rPr>
              <a:t>Exchange </a:t>
            </a:r>
            <a:r>
              <a:rPr sz="3050" spc="140" dirty="0">
                <a:latin typeface="Arial"/>
                <a:cs typeface="Arial"/>
              </a:rPr>
              <a:t>of </a:t>
            </a:r>
            <a:r>
              <a:rPr sz="3050" spc="-85" dirty="0">
                <a:latin typeface="Arial"/>
                <a:cs typeface="Arial"/>
              </a:rPr>
              <a:t>NH</a:t>
            </a:r>
            <a:r>
              <a:rPr sz="3600" spc="-127" baseline="-25462" dirty="0">
                <a:latin typeface="Arial"/>
                <a:cs typeface="Arial"/>
              </a:rPr>
              <a:t>3 </a:t>
            </a:r>
            <a:r>
              <a:rPr sz="3050" spc="85" dirty="0">
                <a:latin typeface="Arial"/>
                <a:cs typeface="Arial"/>
              </a:rPr>
              <a:t>with</a:t>
            </a:r>
            <a:r>
              <a:rPr sz="3050" spc="-155" dirty="0">
                <a:latin typeface="Arial"/>
                <a:cs typeface="Arial"/>
              </a:rPr>
              <a:t> </a:t>
            </a:r>
            <a:r>
              <a:rPr sz="3050" spc="-165" dirty="0">
                <a:latin typeface="Arial"/>
                <a:cs typeface="Arial"/>
              </a:rPr>
              <a:t>H</a:t>
            </a:r>
            <a:r>
              <a:rPr sz="3600" spc="-247" baseline="-25462" dirty="0">
                <a:latin typeface="Arial"/>
                <a:cs typeface="Arial"/>
              </a:rPr>
              <a:t>2</a:t>
            </a:r>
            <a:r>
              <a:rPr sz="3050" spc="-165" dirty="0">
                <a:latin typeface="Arial"/>
                <a:cs typeface="Arial"/>
              </a:rPr>
              <a:t>O</a:t>
            </a:r>
            <a:endParaRPr sz="3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9819" y="5515858"/>
            <a:ext cx="7277734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325" dirty="0">
                <a:latin typeface="Arial"/>
                <a:cs typeface="Arial"/>
              </a:rPr>
              <a:t>–</a:t>
            </a:r>
            <a:r>
              <a:rPr sz="3050" spc="-455" dirty="0">
                <a:latin typeface="Arial"/>
                <a:cs typeface="Arial"/>
              </a:rPr>
              <a:t> </a:t>
            </a:r>
            <a:r>
              <a:rPr sz="3050" spc="-45" dirty="0">
                <a:latin typeface="Arial"/>
                <a:cs typeface="Arial"/>
              </a:rPr>
              <a:t>Rates</a:t>
            </a:r>
            <a:r>
              <a:rPr sz="3050" spc="-130" dirty="0">
                <a:latin typeface="Arial"/>
                <a:cs typeface="Arial"/>
              </a:rPr>
              <a:t> </a:t>
            </a:r>
            <a:r>
              <a:rPr sz="3050" spc="140" dirty="0">
                <a:latin typeface="Arial"/>
                <a:cs typeface="Arial"/>
              </a:rPr>
              <a:t>of</a:t>
            </a:r>
            <a:r>
              <a:rPr sz="3050" spc="-50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exchange</a:t>
            </a:r>
            <a:r>
              <a:rPr sz="3050" spc="-60" dirty="0">
                <a:latin typeface="Arial"/>
                <a:cs typeface="Arial"/>
              </a:rPr>
              <a:t> </a:t>
            </a:r>
            <a:r>
              <a:rPr sz="3050" spc="35" dirty="0">
                <a:latin typeface="Arial"/>
                <a:cs typeface="Arial"/>
              </a:rPr>
              <a:t>reactions</a:t>
            </a:r>
            <a:r>
              <a:rPr sz="3050" spc="-135" dirty="0">
                <a:latin typeface="Arial"/>
                <a:cs typeface="Arial"/>
              </a:rPr>
              <a:t> </a:t>
            </a:r>
            <a:r>
              <a:rPr sz="3050" spc="-35" dirty="0">
                <a:latin typeface="Arial"/>
                <a:cs typeface="Arial"/>
              </a:rPr>
              <a:t>vary</a:t>
            </a:r>
            <a:r>
              <a:rPr sz="3050" spc="-105" dirty="0">
                <a:latin typeface="Arial"/>
                <a:cs typeface="Arial"/>
              </a:rPr>
              <a:t> </a:t>
            </a:r>
            <a:r>
              <a:rPr sz="3050" spc="40" dirty="0">
                <a:latin typeface="Arial"/>
                <a:cs typeface="Arial"/>
              </a:rPr>
              <a:t>widely</a:t>
            </a:r>
            <a:endParaRPr sz="30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1573" y="4200387"/>
            <a:ext cx="8053353" cy="3677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9819" y="732104"/>
            <a:ext cx="733361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325" dirty="0"/>
              <a:t>–</a:t>
            </a:r>
            <a:r>
              <a:rPr sz="3050" spc="-459" dirty="0"/>
              <a:t> </a:t>
            </a:r>
            <a:r>
              <a:rPr sz="3050" spc="-35" dirty="0"/>
              <a:t>Exchange</a:t>
            </a:r>
            <a:r>
              <a:rPr sz="3050" spc="-70" dirty="0"/>
              <a:t> </a:t>
            </a:r>
            <a:r>
              <a:rPr sz="3050" spc="35" dirty="0"/>
              <a:t>reactions</a:t>
            </a:r>
            <a:r>
              <a:rPr sz="3050" spc="-145" dirty="0"/>
              <a:t> </a:t>
            </a:r>
            <a:r>
              <a:rPr sz="3050" spc="-45" dirty="0"/>
              <a:t>are</a:t>
            </a:r>
            <a:r>
              <a:rPr sz="3050" spc="-70" dirty="0"/>
              <a:t> </a:t>
            </a:r>
            <a:r>
              <a:rPr sz="3050" spc="10" dirty="0"/>
              <a:t>characterized</a:t>
            </a:r>
            <a:r>
              <a:rPr sz="3050" spc="-70" dirty="0"/>
              <a:t> </a:t>
            </a:r>
            <a:r>
              <a:rPr sz="3050" dirty="0"/>
              <a:t>by</a:t>
            </a:r>
            <a:endParaRPr sz="305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/>
              <a:t>47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58411" y="1385785"/>
            <a:ext cx="7829550" cy="5299075"/>
          </a:xfrm>
          <a:prstGeom prst="rect">
            <a:avLst/>
          </a:prstGeom>
        </p:spPr>
        <p:txBody>
          <a:bodyPr vert="horz" wrap="square" lIns="0" tIns="199390" rIns="0" bIns="0" rtlCol="0">
            <a:spAutoFit/>
          </a:bodyPr>
          <a:lstStyle/>
          <a:p>
            <a:pPr marL="276860" indent="-252095">
              <a:lnSpc>
                <a:spcPct val="100000"/>
              </a:lnSpc>
              <a:spcBef>
                <a:spcPts val="1570"/>
              </a:spcBef>
              <a:buChar char="•"/>
              <a:tabLst>
                <a:tab pos="277495" algn="l"/>
              </a:tabLst>
            </a:pPr>
            <a:r>
              <a:rPr sz="3050" spc="30" dirty="0">
                <a:latin typeface="Arial"/>
                <a:cs typeface="Arial"/>
              </a:rPr>
              <a:t>Thermodynamic </a:t>
            </a:r>
            <a:r>
              <a:rPr sz="3050" spc="55" dirty="0">
                <a:latin typeface="Arial"/>
                <a:cs typeface="Arial"/>
              </a:rPr>
              <a:t>stability </a:t>
            </a:r>
            <a:r>
              <a:rPr sz="3050" spc="325" dirty="0">
                <a:latin typeface="Arial"/>
                <a:cs typeface="Arial"/>
              </a:rPr>
              <a:t>–</a:t>
            </a:r>
            <a:r>
              <a:rPr sz="3050" spc="-465" dirty="0">
                <a:latin typeface="Arial"/>
                <a:cs typeface="Arial"/>
              </a:rPr>
              <a:t> </a:t>
            </a:r>
            <a:r>
              <a:rPr sz="3050" spc="5" dirty="0">
                <a:latin typeface="Arial"/>
                <a:cs typeface="Arial"/>
              </a:rPr>
              <a:t>measured </a:t>
            </a:r>
            <a:r>
              <a:rPr sz="3050" spc="-50" dirty="0">
                <a:latin typeface="Arial"/>
                <a:cs typeface="Arial"/>
              </a:rPr>
              <a:t>by</a:t>
            </a:r>
            <a:r>
              <a:rPr sz="3150" i="1" spc="-50" dirty="0">
                <a:latin typeface="Arial"/>
                <a:cs typeface="Arial"/>
              </a:rPr>
              <a:t>K </a:t>
            </a:r>
            <a:r>
              <a:rPr sz="3600" spc="7" baseline="-25462" dirty="0">
                <a:latin typeface="Arial"/>
                <a:cs typeface="Arial"/>
              </a:rPr>
              <a:t>f</a:t>
            </a:r>
            <a:endParaRPr sz="3600" baseline="-25462">
              <a:latin typeface="Arial"/>
              <a:cs typeface="Arial"/>
            </a:endParaRPr>
          </a:p>
          <a:p>
            <a:pPr marL="528955">
              <a:lnSpc>
                <a:spcPct val="100000"/>
              </a:lnSpc>
              <a:spcBef>
                <a:spcPts val="1480"/>
              </a:spcBef>
            </a:pPr>
            <a:r>
              <a:rPr sz="3050" spc="10" dirty="0">
                <a:latin typeface="Arial"/>
                <a:cs typeface="Arial"/>
              </a:rPr>
              <a:t>–Large</a:t>
            </a:r>
            <a:r>
              <a:rPr sz="3150" i="1" spc="10" dirty="0">
                <a:latin typeface="Arial"/>
                <a:cs typeface="Arial"/>
              </a:rPr>
              <a:t>K </a:t>
            </a:r>
            <a:r>
              <a:rPr sz="3600" spc="7" baseline="-25462" dirty="0">
                <a:latin typeface="Arial"/>
                <a:cs typeface="Arial"/>
              </a:rPr>
              <a:t>f </a:t>
            </a:r>
            <a:r>
              <a:rPr sz="3050" spc="5" dirty="0">
                <a:latin typeface="Arial"/>
                <a:cs typeface="Arial"/>
              </a:rPr>
              <a:t>values </a:t>
            </a:r>
            <a:r>
              <a:rPr sz="3050" spc="45" dirty="0">
                <a:latin typeface="Arial"/>
                <a:cs typeface="Arial"/>
              </a:rPr>
              <a:t>indicate</a:t>
            </a:r>
            <a:r>
              <a:rPr sz="3050" spc="-250" dirty="0">
                <a:latin typeface="Arial"/>
                <a:cs typeface="Arial"/>
              </a:rPr>
              <a:t> </a:t>
            </a:r>
            <a:r>
              <a:rPr sz="3050" spc="55" dirty="0">
                <a:latin typeface="Arial"/>
                <a:cs typeface="Arial"/>
              </a:rPr>
              <a:t>stability</a:t>
            </a:r>
            <a:endParaRPr sz="3050">
              <a:latin typeface="Arial"/>
              <a:cs typeface="Arial"/>
            </a:endParaRPr>
          </a:p>
          <a:p>
            <a:pPr marL="528955">
              <a:lnSpc>
                <a:spcPct val="100000"/>
              </a:lnSpc>
              <a:spcBef>
                <a:spcPts val="1475"/>
              </a:spcBef>
            </a:pPr>
            <a:r>
              <a:rPr sz="3050" spc="50" dirty="0">
                <a:latin typeface="Arial"/>
                <a:cs typeface="Arial"/>
              </a:rPr>
              <a:t>–Small</a:t>
            </a:r>
            <a:r>
              <a:rPr sz="3150" i="1" spc="50" dirty="0">
                <a:latin typeface="Arial"/>
                <a:cs typeface="Arial"/>
              </a:rPr>
              <a:t>K </a:t>
            </a:r>
            <a:r>
              <a:rPr sz="3600" spc="7" baseline="-25462" dirty="0">
                <a:latin typeface="Arial"/>
                <a:cs typeface="Arial"/>
              </a:rPr>
              <a:t>f </a:t>
            </a:r>
            <a:r>
              <a:rPr sz="3050" spc="5" dirty="0">
                <a:latin typeface="Arial"/>
                <a:cs typeface="Arial"/>
              </a:rPr>
              <a:t>values </a:t>
            </a:r>
            <a:r>
              <a:rPr sz="3050" spc="45" dirty="0">
                <a:latin typeface="Arial"/>
                <a:cs typeface="Arial"/>
              </a:rPr>
              <a:t>indicate</a:t>
            </a:r>
            <a:r>
              <a:rPr sz="3050" spc="-290" dirty="0">
                <a:latin typeface="Arial"/>
                <a:cs typeface="Arial"/>
              </a:rPr>
              <a:t> </a:t>
            </a:r>
            <a:r>
              <a:rPr sz="3050" spc="50" dirty="0">
                <a:latin typeface="Arial"/>
                <a:cs typeface="Arial"/>
              </a:rPr>
              <a:t>instability</a:t>
            </a:r>
            <a:endParaRPr sz="3050">
              <a:latin typeface="Arial"/>
              <a:cs typeface="Arial"/>
            </a:endParaRPr>
          </a:p>
          <a:p>
            <a:pPr marL="276860" indent="-252095">
              <a:lnSpc>
                <a:spcPct val="100000"/>
              </a:lnSpc>
              <a:spcBef>
                <a:spcPts val="1580"/>
              </a:spcBef>
              <a:buChar char="•"/>
              <a:tabLst>
                <a:tab pos="277495" algn="l"/>
              </a:tabLst>
            </a:pPr>
            <a:r>
              <a:rPr sz="3050" spc="35" dirty="0">
                <a:latin typeface="Arial"/>
                <a:cs typeface="Arial"/>
              </a:rPr>
              <a:t>Kinetic</a:t>
            </a:r>
            <a:r>
              <a:rPr sz="3050" spc="-45" dirty="0">
                <a:latin typeface="Arial"/>
                <a:cs typeface="Arial"/>
              </a:rPr>
              <a:t> </a:t>
            </a:r>
            <a:r>
              <a:rPr sz="3050" spc="55" dirty="0">
                <a:latin typeface="Arial"/>
                <a:cs typeface="Arial"/>
              </a:rPr>
              <a:t>lability</a:t>
            </a:r>
            <a:r>
              <a:rPr sz="3050" spc="-105" dirty="0">
                <a:latin typeface="Arial"/>
                <a:cs typeface="Arial"/>
              </a:rPr>
              <a:t> </a:t>
            </a:r>
            <a:r>
              <a:rPr sz="3050" spc="325" dirty="0">
                <a:latin typeface="Arial"/>
                <a:cs typeface="Arial"/>
              </a:rPr>
              <a:t>–</a:t>
            </a:r>
            <a:r>
              <a:rPr sz="3050" spc="-120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tendency</a:t>
            </a:r>
            <a:r>
              <a:rPr sz="3050" spc="-105" dirty="0">
                <a:latin typeface="Arial"/>
                <a:cs typeface="Arial"/>
              </a:rPr>
              <a:t> </a:t>
            </a:r>
            <a:r>
              <a:rPr sz="3050" spc="100" dirty="0">
                <a:latin typeface="Arial"/>
                <a:cs typeface="Arial"/>
              </a:rPr>
              <a:t>to</a:t>
            </a:r>
            <a:r>
              <a:rPr sz="3050" spc="-80" dirty="0">
                <a:latin typeface="Arial"/>
                <a:cs typeface="Arial"/>
              </a:rPr>
              <a:t> </a:t>
            </a:r>
            <a:r>
              <a:rPr sz="3050" spc="30" dirty="0">
                <a:latin typeface="Arial"/>
                <a:cs typeface="Arial"/>
              </a:rPr>
              <a:t>react</a:t>
            </a:r>
            <a:endParaRPr sz="3050">
              <a:latin typeface="Arial"/>
              <a:cs typeface="Arial"/>
            </a:endParaRPr>
          </a:p>
          <a:p>
            <a:pPr marL="781050" marR="1487805" indent="-252095">
              <a:lnSpc>
                <a:spcPts val="3640"/>
              </a:lnSpc>
              <a:spcBef>
                <a:spcPts val="855"/>
              </a:spcBef>
            </a:pPr>
            <a:r>
              <a:rPr sz="3050" spc="50" dirty="0">
                <a:latin typeface="Arial"/>
                <a:cs typeface="Arial"/>
              </a:rPr>
              <a:t>–Labile </a:t>
            </a:r>
            <a:r>
              <a:rPr sz="3050" spc="60" dirty="0">
                <a:latin typeface="Arial"/>
                <a:cs typeface="Arial"/>
              </a:rPr>
              <a:t>complexes </a:t>
            </a:r>
            <a:r>
              <a:rPr sz="3050" dirty="0">
                <a:latin typeface="Arial"/>
                <a:cs typeface="Arial"/>
              </a:rPr>
              <a:t>undergo</a:t>
            </a:r>
            <a:r>
              <a:rPr sz="3050" spc="-39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rapid  </a:t>
            </a:r>
            <a:r>
              <a:rPr sz="3050" spc="-10" dirty="0">
                <a:latin typeface="Arial"/>
                <a:cs typeface="Arial"/>
              </a:rPr>
              <a:t>exchange</a:t>
            </a:r>
            <a:endParaRPr sz="3050">
              <a:latin typeface="Arial"/>
              <a:cs typeface="Arial"/>
            </a:endParaRPr>
          </a:p>
          <a:p>
            <a:pPr marL="528955">
              <a:lnSpc>
                <a:spcPct val="100000"/>
              </a:lnSpc>
              <a:spcBef>
                <a:spcPts val="595"/>
              </a:spcBef>
            </a:pPr>
            <a:r>
              <a:rPr sz="3050" spc="75" dirty="0">
                <a:latin typeface="Arial"/>
                <a:cs typeface="Arial"/>
              </a:rPr>
              <a:t>–Inert </a:t>
            </a:r>
            <a:r>
              <a:rPr sz="3050" spc="60" dirty="0">
                <a:latin typeface="Arial"/>
                <a:cs typeface="Arial"/>
              </a:rPr>
              <a:t>complexes </a:t>
            </a:r>
            <a:r>
              <a:rPr sz="3050" dirty="0">
                <a:latin typeface="Arial"/>
                <a:cs typeface="Arial"/>
              </a:rPr>
              <a:t>undergo </a:t>
            </a:r>
            <a:r>
              <a:rPr sz="3050" spc="70" dirty="0">
                <a:latin typeface="Arial"/>
                <a:cs typeface="Arial"/>
              </a:rPr>
              <a:t>slow</a:t>
            </a:r>
            <a:r>
              <a:rPr sz="3050" spc="-520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exchange</a:t>
            </a:r>
            <a:endParaRPr sz="3050">
              <a:latin typeface="Arial"/>
              <a:cs typeface="Arial"/>
            </a:endParaRPr>
          </a:p>
          <a:p>
            <a:pPr marL="276860" marR="414655" indent="-252095">
              <a:lnSpc>
                <a:spcPts val="3640"/>
              </a:lnSpc>
              <a:spcBef>
                <a:spcPts val="960"/>
              </a:spcBef>
              <a:buChar char="•"/>
              <a:tabLst>
                <a:tab pos="277495" algn="l"/>
              </a:tabLst>
            </a:pPr>
            <a:r>
              <a:rPr sz="3050" spc="35" dirty="0">
                <a:latin typeface="Arial"/>
                <a:cs typeface="Arial"/>
              </a:rPr>
              <a:t>Thermodynmically </a:t>
            </a:r>
            <a:r>
              <a:rPr sz="3050" spc="30" dirty="0">
                <a:latin typeface="Arial"/>
                <a:cs typeface="Arial"/>
              </a:rPr>
              <a:t>stable </a:t>
            </a:r>
            <a:r>
              <a:rPr sz="3050" spc="60" dirty="0">
                <a:latin typeface="Arial"/>
                <a:cs typeface="Arial"/>
              </a:rPr>
              <a:t>complexes</a:t>
            </a:r>
            <a:r>
              <a:rPr sz="3050" spc="-390" dirty="0">
                <a:latin typeface="Arial"/>
                <a:cs typeface="Arial"/>
              </a:rPr>
              <a:t> </a:t>
            </a:r>
            <a:r>
              <a:rPr sz="3050" spc="25" dirty="0">
                <a:latin typeface="Arial"/>
                <a:cs typeface="Arial"/>
              </a:rPr>
              <a:t>can  </a:t>
            </a:r>
            <a:r>
              <a:rPr sz="3050" dirty="0">
                <a:latin typeface="Arial"/>
                <a:cs typeface="Arial"/>
              </a:rPr>
              <a:t>be </a:t>
            </a:r>
            <a:r>
              <a:rPr sz="3050" spc="35" dirty="0">
                <a:latin typeface="Arial"/>
                <a:cs typeface="Arial"/>
              </a:rPr>
              <a:t>labile </a:t>
            </a:r>
            <a:r>
              <a:rPr sz="3050" spc="45" dirty="0">
                <a:latin typeface="Arial"/>
                <a:cs typeface="Arial"/>
              </a:rPr>
              <a:t>or</a:t>
            </a:r>
            <a:r>
              <a:rPr sz="3050" spc="-290" dirty="0">
                <a:latin typeface="Arial"/>
                <a:cs typeface="Arial"/>
              </a:rPr>
              <a:t> </a:t>
            </a:r>
            <a:r>
              <a:rPr sz="3050" spc="45" dirty="0">
                <a:latin typeface="Arial"/>
                <a:cs typeface="Arial"/>
              </a:rPr>
              <a:t>inert</a:t>
            </a:r>
            <a:endParaRPr sz="3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672715" marR="5080" indent="-2659380">
              <a:lnSpc>
                <a:spcPts val="5180"/>
              </a:lnSpc>
              <a:spcBef>
                <a:spcPts val="360"/>
              </a:spcBef>
            </a:pPr>
            <a:r>
              <a:rPr spc="-10" dirty="0"/>
              <a:t>22.5 </a:t>
            </a:r>
            <a:r>
              <a:rPr spc="55" dirty="0"/>
              <a:t>Applications </a:t>
            </a:r>
            <a:r>
              <a:rPr spc="195" dirty="0"/>
              <a:t>of</a:t>
            </a:r>
            <a:r>
              <a:rPr spc="-475" dirty="0"/>
              <a:t> </a:t>
            </a:r>
            <a:r>
              <a:rPr spc="40" dirty="0"/>
              <a:t>Coordination  </a:t>
            </a:r>
            <a:r>
              <a:rPr spc="10" dirty="0"/>
              <a:t>Compounds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9945" y="2445807"/>
            <a:ext cx="8423910" cy="34366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90525" marR="1043940" indent="-377825">
              <a:lnSpc>
                <a:spcPts val="4190"/>
              </a:lnSpc>
              <a:spcBef>
                <a:spcPts val="270"/>
              </a:spcBef>
              <a:buChar char="•"/>
              <a:tabLst>
                <a:tab pos="389890" algn="l"/>
                <a:tab pos="390525" algn="l"/>
              </a:tabLst>
            </a:pPr>
            <a:r>
              <a:rPr sz="3500" spc="35" dirty="0">
                <a:latin typeface="Arial"/>
                <a:cs typeface="Arial"/>
              </a:rPr>
              <a:t>Metallurgy </a:t>
            </a:r>
            <a:r>
              <a:rPr sz="3500" spc="365" dirty="0">
                <a:latin typeface="Arial"/>
                <a:cs typeface="Arial"/>
              </a:rPr>
              <a:t>–</a:t>
            </a:r>
            <a:r>
              <a:rPr sz="3500" spc="-459" dirty="0">
                <a:latin typeface="Arial"/>
                <a:cs typeface="Arial"/>
              </a:rPr>
              <a:t> </a:t>
            </a:r>
            <a:r>
              <a:rPr sz="3500" spc="30" dirty="0">
                <a:latin typeface="Arial"/>
                <a:cs typeface="Arial"/>
              </a:rPr>
              <a:t>extraction </a:t>
            </a:r>
            <a:r>
              <a:rPr sz="3500" spc="-25" dirty="0">
                <a:latin typeface="Arial"/>
                <a:cs typeface="Arial"/>
              </a:rPr>
              <a:t>by </a:t>
            </a:r>
            <a:r>
              <a:rPr sz="3500" spc="50" dirty="0">
                <a:latin typeface="Arial"/>
                <a:cs typeface="Arial"/>
              </a:rPr>
              <a:t>complex  </a:t>
            </a:r>
            <a:r>
              <a:rPr sz="3500" spc="70" dirty="0">
                <a:latin typeface="Arial"/>
                <a:cs typeface="Arial"/>
              </a:rPr>
              <a:t>formation</a:t>
            </a:r>
            <a:endParaRPr sz="3500">
              <a:latin typeface="Arial"/>
              <a:cs typeface="Arial"/>
            </a:endParaRPr>
          </a:p>
          <a:p>
            <a:pPr marL="390525" marR="5080" indent="-377825">
              <a:lnSpc>
                <a:spcPts val="4190"/>
              </a:lnSpc>
              <a:spcBef>
                <a:spcPts val="845"/>
              </a:spcBef>
              <a:buChar char="•"/>
              <a:tabLst>
                <a:tab pos="389890" algn="l"/>
                <a:tab pos="390525" algn="l"/>
              </a:tabLst>
            </a:pPr>
            <a:r>
              <a:rPr sz="3500" dirty="0">
                <a:latin typeface="Arial"/>
                <a:cs typeface="Arial"/>
              </a:rPr>
              <a:t>Chelation</a:t>
            </a:r>
            <a:r>
              <a:rPr sz="3500" spc="-65" dirty="0">
                <a:latin typeface="Arial"/>
                <a:cs typeface="Arial"/>
              </a:rPr>
              <a:t> </a:t>
            </a:r>
            <a:r>
              <a:rPr sz="3500" spc="-15" dirty="0">
                <a:latin typeface="Arial"/>
                <a:cs typeface="Arial"/>
              </a:rPr>
              <a:t>therapy</a:t>
            </a:r>
            <a:r>
              <a:rPr sz="3500" spc="-114" dirty="0">
                <a:latin typeface="Arial"/>
                <a:cs typeface="Arial"/>
              </a:rPr>
              <a:t> </a:t>
            </a:r>
            <a:r>
              <a:rPr sz="3500" spc="365" dirty="0">
                <a:latin typeface="Arial"/>
                <a:cs typeface="Arial"/>
              </a:rPr>
              <a:t>–</a:t>
            </a:r>
            <a:r>
              <a:rPr sz="3500" spc="-95" dirty="0">
                <a:latin typeface="Arial"/>
                <a:cs typeface="Arial"/>
              </a:rPr>
              <a:t> </a:t>
            </a:r>
            <a:r>
              <a:rPr sz="3500" spc="25" dirty="0">
                <a:latin typeface="Arial"/>
                <a:cs typeface="Arial"/>
              </a:rPr>
              <a:t>removal</a:t>
            </a:r>
            <a:r>
              <a:rPr sz="3500" spc="-80" dirty="0">
                <a:latin typeface="Arial"/>
                <a:cs typeface="Arial"/>
              </a:rPr>
              <a:t> </a:t>
            </a:r>
            <a:r>
              <a:rPr sz="3500" spc="140" dirty="0">
                <a:latin typeface="Arial"/>
                <a:cs typeface="Arial"/>
              </a:rPr>
              <a:t>of</a:t>
            </a:r>
            <a:r>
              <a:rPr sz="3500" spc="-110" dirty="0">
                <a:latin typeface="Arial"/>
                <a:cs typeface="Arial"/>
              </a:rPr>
              <a:t> </a:t>
            </a:r>
            <a:r>
              <a:rPr sz="3500" spc="60" dirty="0">
                <a:latin typeface="Arial"/>
                <a:cs typeface="Arial"/>
              </a:rPr>
              <a:t>toxins</a:t>
            </a:r>
            <a:r>
              <a:rPr sz="3500" spc="-45" dirty="0">
                <a:latin typeface="Arial"/>
                <a:cs typeface="Arial"/>
              </a:rPr>
              <a:t> </a:t>
            </a:r>
            <a:r>
              <a:rPr sz="3500" spc="-25" dirty="0">
                <a:latin typeface="Arial"/>
                <a:cs typeface="Arial"/>
              </a:rPr>
              <a:t>by  </a:t>
            </a:r>
            <a:r>
              <a:rPr sz="3500" spc="40" dirty="0">
                <a:latin typeface="Arial"/>
                <a:cs typeface="Arial"/>
              </a:rPr>
              <a:t>chelation</a:t>
            </a:r>
            <a:endParaRPr sz="3500">
              <a:latin typeface="Arial"/>
              <a:cs typeface="Arial"/>
            </a:endParaRPr>
          </a:p>
          <a:p>
            <a:pPr marL="390525" marR="563245" indent="-377825">
              <a:lnSpc>
                <a:spcPts val="4190"/>
              </a:lnSpc>
              <a:spcBef>
                <a:spcPts val="840"/>
              </a:spcBef>
              <a:buChar char="•"/>
              <a:tabLst>
                <a:tab pos="389890" algn="l"/>
                <a:tab pos="390525" algn="l"/>
              </a:tabLst>
            </a:pPr>
            <a:r>
              <a:rPr sz="3500" spc="-15" dirty="0">
                <a:latin typeface="Arial"/>
                <a:cs typeface="Arial"/>
              </a:rPr>
              <a:t>Chemotherapy </a:t>
            </a:r>
            <a:r>
              <a:rPr sz="3500" spc="365" dirty="0">
                <a:latin typeface="Arial"/>
                <a:cs typeface="Arial"/>
              </a:rPr>
              <a:t>–</a:t>
            </a:r>
            <a:r>
              <a:rPr sz="3500" spc="-680" dirty="0">
                <a:latin typeface="Arial"/>
                <a:cs typeface="Arial"/>
              </a:rPr>
              <a:t> </a:t>
            </a:r>
            <a:r>
              <a:rPr sz="3500" spc="25" dirty="0">
                <a:latin typeface="Arial"/>
                <a:cs typeface="Arial"/>
              </a:rPr>
              <a:t>use </a:t>
            </a:r>
            <a:r>
              <a:rPr sz="3500" spc="140" dirty="0">
                <a:latin typeface="Arial"/>
                <a:cs typeface="Arial"/>
              </a:rPr>
              <a:t>of </a:t>
            </a:r>
            <a:r>
              <a:rPr sz="3500" spc="40" dirty="0">
                <a:latin typeface="Arial"/>
                <a:cs typeface="Arial"/>
              </a:rPr>
              <a:t>complexes </a:t>
            </a:r>
            <a:r>
              <a:rPr sz="3500" spc="95" dirty="0">
                <a:latin typeface="Arial"/>
                <a:cs typeface="Arial"/>
              </a:rPr>
              <a:t>to  </a:t>
            </a:r>
            <a:r>
              <a:rPr sz="3500" spc="80" dirty="0">
                <a:latin typeface="Arial"/>
                <a:cs typeface="Arial"/>
              </a:rPr>
              <a:t>inhibit </a:t>
            </a:r>
            <a:r>
              <a:rPr sz="3500" spc="25" dirty="0">
                <a:latin typeface="Arial"/>
                <a:cs typeface="Arial"/>
              </a:rPr>
              <a:t>the </a:t>
            </a:r>
            <a:r>
              <a:rPr sz="3500" spc="55" dirty="0">
                <a:latin typeface="Arial"/>
                <a:cs typeface="Arial"/>
              </a:rPr>
              <a:t>growth </a:t>
            </a:r>
            <a:r>
              <a:rPr sz="3500" spc="140" dirty="0">
                <a:latin typeface="Arial"/>
                <a:cs typeface="Arial"/>
              </a:rPr>
              <a:t>of</a:t>
            </a:r>
            <a:r>
              <a:rPr sz="3500" spc="-660" dirty="0">
                <a:latin typeface="Arial"/>
                <a:cs typeface="Arial"/>
              </a:rPr>
              <a:t> </a:t>
            </a:r>
            <a:r>
              <a:rPr sz="3500" spc="25" dirty="0">
                <a:latin typeface="Arial"/>
                <a:cs typeface="Arial"/>
              </a:rPr>
              <a:t>cancer </a:t>
            </a:r>
            <a:r>
              <a:rPr sz="3500" spc="60" dirty="0">
                <a:latin typeface="Arial"/>
                <a:cs typeface="Arial"/>
              </a:rPr>
              <a:t>cells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410" y="1768430"/>
            <a:ext cx="9931287" cy="4815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5338" y="1343377"/>
            <a:ext cx="6129655" cy="588010"/>
          </a:xfrm>
          <a:custGeom>
            <a:avLst/>
            <a:gdLst/>
            <a:ahLst/>
            <a:cxnLst/>
            <a:rect l="l" t="t" r="r" b="b"/>
            <a:pathLst>
              <a:path w="6129655" h="588010">
                <a:moveTo>
                  <a:pt x="0" y="0"/>
                </a:moveTo>
                <a:lnTo>
                  <a:pt x="6129160" y="0"/>
                </a:lnTo>
                <a:lnTo>
                  <a:pt x="6129160" y="587727"/>
                </a:lnTo>
                <a:lnTo>
                  <a:pt x="0" y="5877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91046" y="613159"/>
            <a:ext cx="715200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35" dirty="0"/>
              <a:t>Mechanism </a:t>
            </a:r>
            <a:r>
              <a:rPr sz="3050" spc="140" dirty="0"/>
              <a:t>of </a:t>
            </a:r>
            <a:r>
              <a:rPr sz="3050" spc="25" dirty="0"/>
              <a:t>Cisplatin </a:t>
            </a:r>
            <a:r>
              <a:rPr sz="3050" spc="50" dirty="0"/>
              <a:t>in</a:t>
            </a:r>
            <a:r>
              <a:rPr sz="3050" spc="-605" dirty="0"/>
              <a:t> </a:t>
            </a:r>
            <a:r>
              <a:rPr sz="3050" spc="-15" dirty="0"/>
              <a:t>Chemotherapy</a:t>
            </a:r>
            <a:endParaRPr sz="305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9"/>
              </a:lnSpc>
            </a:pPr>
            <a:r>
              <a:rPr dirty="0"/>
              <a:t>Copyright </a:t>
            </a:r>
            <a:r>
              <a:rPr spc="-5" dirty="0"/>
              <a:t>McGraw-Hill</a:t>
            </a:r>
            <a:r>
              <a:rPr spc="-240" dirty="0"/>
              <a:t> </a:t>
            </a:r>
            <a:r>
              <a:rPr spc="10" dirty="0"/>
              <a:t>2009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/>
              <a:t>49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053" y="415713"/>
            <a:ext cx="8110220" cy="212915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85750" marR="565150" indent="-285750">
              <a:lnSpc>
                <a:spcPts val="4190"/>
              </a:lnSpc>
              <a:spcBef>
                <a:spcPts val="380"/>
              </a:spcBef>
              <a:buSzPct val="97222"/>
              <a:buFont typeface="Arial"/>
              <a:buChar char="•"/>
              <a:tabLst>
                <a:tab pos="285750" algn="l"/>
                <a:tab pos="2083435" algn="l"/>
              </a:tabLst>
            </a:pPr>
            <a:r>
              <a:rPr sz="3600" i="1" spc="-35" dirty="0">
                <a:latin typeface="Arial"/>
                <a:cs typeface="Arial"/>
              </a:rPr>
              <a:t>Ligands	</a:t>
            </a:r>
            <a:r>
              <a:rPr sz="3500" spc="-195" dirty="0">
                <a:latin typeface="Arial"/>
                <a:cs typeface="Arial"/>
              </a:rPr>
              <a:t>- </a:t>
            </a:r>
            <a:r>
              <a:rPr sz="3500" spc="25" dirty="0">
                <a:latin typeface="Arial"/>
                <a:cs typeface="Arial"/>
              </a:rPr>
              <a:t>the </a:t>
            </a:r>
            <a:r>
              <a:rPr sz="3500" spc="50" dirty="0">
                <a:latin typeface="Arial"/>
                <a:cs typeface="Arial"/>
              </a:rPr>
              <a:t>molecules </a:t>
            </a:r>
            <a:r>
              <a:rPr sz="3500" spc="30" dirty="0">
                <a:latin typeface="Arial"/>
                <a:cs typeface="Arial"/>
              </a:rPr>
              <a:t>or </a:t>
            </a:r>
            <a:r>
              <a:rPr sz="3500" spc="55" dirty="0">
                <a:latin typeface="Arial"/>
                <a:cs typeface="Arial"/>
              </a:rPr>
              <a:t>ions</a:t>
            </a:r>
            <a:r>
              <a:rPr sz="3500" spc="-265" dirty="0">
                <a:latin typeface="Arial"/>
                <a:cs typeface="Arial"/>
              </a:rPr>
              <a:t> </a:t>
            </a:r>
            <a:r>
              <a:rPr sz="3500" spc="65" dirty="0">
                <a:latin typeface="Arial"/>
                <a:cs typeface="Arial"/>
              </a:rPr>
              <a:t>that  </a:t>
            </a:r>
            <a:r>
              <a:rPr sz="3500" spc="45" dirty="0">
                <a:latin typeface="Arial"/>
                <a:cs typeface="Arial"/>
              </a:rPr>
              <a:t>surround </a:t>
            </a:r>
            <a:r>
              <a:rPr sz="3500" spc="25" dirty="0">
                <a:latin typeface="Arial"/>
                <a:cs typeface="Arial"/>
              </a:rPr>
              <a:t>the </a:t>
            </a:r>
            <a:r>
              <a:rPr sz="3500" spc="40" dirty="0">
                <a:latin typeface="Arial"/>
                <a:cs typeface="Arial"/>
              </a:rPr>
              <a:t>metal </a:t>
            </a:r>
            <a:r>
              <a:rPr sz="3500" spc="50" dirty="0">
                <a:latin typeface="Arial"/>
                <a:cs typeface="Arial"/>
              </a:rPr>
              <a:t>in </a:t>
            </a:r>
            <a:r>
              <a:rPr sz="3500" spc="-30" dirty="0">
                <a:latin typeface="Arial"/>
                <a:cs typeface="Arial"/>
              </a:rPr>
              <a:t>a </a:t>
            </a:r>
            <a:r>
              <a:rPr sz="3500" spc="50" dirty="0">
                <a:latin typeface="Arial"/>
                <a:cs typeface="Arial"/>
              </a:rPr>
              <a:t>complex</a:t>
            </a:r>
            <a:r>
              <a:rPr sz="3500" spc="-665" dirty="0">
                <a:latin typeface="Arial"/>
                <a:cs typeface="Arial"/>
              </a:rPr>
              <a:t> </a:t>
            </a:r>
            <a:r>
              <a:rPr sz="3500" spc="40" dirty="0">
                <a:latin typeface="Arial"/>
                <a:cs typeface="Arial"/>
              </a:rPr>
              <a:t>ion</a:t>
            </a:r>
            <a:endParaRPr sz="3500">
              <a:latin typeface="Arial"/>
              <a:cs typeface="Arial"/>
            </a:endParaRPr>
          </a:p>
          <a:p>
            <a:pPr marL="824230" marR="5080" indent="-307975">
              <a:lnSpc>
                <a:spcPts val="3640"/>
              </a:lnSpc>
              <a:spcBef>
                <a:spcPts val="735"/>
              </a:spcBef>
            </a:pPr>
            <a:r>
              <a:rPr sz="3050" spc="325" dirty="0">
                <a:latin typeface="Arial"/>
                <a:cs typeface="Arial"/>
              </a:rPr>
              <a:t>–</a:t>
            </a:r>
            <a:r>
              <a:rPr sz="3050" spc="-455" dirty="0">
                <a:latin typeface="Arial"/>
                <a:cs typeface="Arial"/>
              </a:rPr>
              <a:t> </a:t>
            </a:r>
            <a:r>
              <a:rPr sz="3050" spc="55" dirty="0">
                <a:latin typeface="Arial"/>
                <a:cs typeface="Arial"/>
              </a:rPr>
              <a:t>Must</a:t>
            </a:r>
            <a:r>
              <a:rPr sz="3050" spc="-100" dirty="0">
                <a:latin typeface="Arial"/>
                <a:cs typeface="Arial"/>
              </a:rPr>
              <a:t> </a:t>
            </a:r>
            <a:r>
              <a:rPr sz="3050" spc="45" dirty="0">
                <a:latin typeface="Arial"/>
                <a:cs typeface="Arial"/>
              </a:rPr>
              <a:t>contain</a:t>
            </a:r>
            <a:r>
              <a:rPr sz="3050" spc="-135" dirty="0">
                <a:latin typeface="Arial"/>
                <a:cs typeface="Arial"/>
              </a:rPr>
              <a:t> </a:t>
            </a:r>
            <a:r>
              <a:rPr sz="3050" spc="55" dirty="0">
                <a:latin typeface="Arial"/>
                <a:cs typeface="Arial"/>
              </a:rPr>
              <a:t>at</a:t>
            </a:r>
            <a:r>
              <a:rPr sz="3050" spc="-100" dirty="0">
                <a:latin typeface="Arial"/>
                <a:cs typeface="Arial"/>
              </a:rPr>
              <a:t> </a:t>
            </a:r>
            <a:r>
              <a:rPr sz="3050" spc="35" dirty="0">
                <a:latin typeface="Arial"/>
                <a:cs typeface="Arial"/>
              </a:rPr>
              <a:t>least</a:t>
            </a:r>
            <a:r>
              <a:rPr sz="3050" spc="-100" dirty="0">
                <a:latin typeface="Arial"/>
                <a:cs typeface="Arial"/>
              </a:rPr>
              <a:t> </a:t>
            </a:r>
            <a:r>
              <a:rPr sz="3050" spc="-15" dirty="0">
                <a:latin typeface="Arial"/>
                <a:cs typeface="Arial"/>
              </a:rPr>
              <a:t>one</a:t>
            </a:r>
            <a:r>
              <a:rPr sz="3050" spc="-65" dirty="0">
                <a:latin typeface="Arial"/>
                <a:cs typeface="Arial"/>
              </a:rPr>
              <a:t> </a:t>
            </a:r>
            <a:r>
              <a:rPr sz="3050" spc="-25" dirty="0">
                <a:latin typeface="Arial"/>
                <a:cs typeface="Arial"/>
              </a:rPr>
              <a:t>unshared</a:t>
            </a:r>
            <a:r>
              <a:rPr sz="3050" spc="-65" dirty="0">
                <a:latin typeface="Arial"/>
                <a:cs typeface="Arial"/>
              </a:rPr>
              <a:t> </a:t>
            </a:r>
            <a:r>
              <a:rPr sz="3050" spc="35" dirty="0">
                <a:latin typeface="Arial"/>
                <a:cs typeface="Arial"/>
              </a:rPr>
              <a:t>pair</a:t>
            </a:r>
            <a:r>
              <a:rPr sz="3050" spc="-135" dirty="0">
                <a:latin typeface="Arial"/>
                <a:cs typeface="Arial"/>
              </a:rPr>
              <a:t> </a:t>
            </a:r>
            <a:r>
              <a:rPr sz="3050" spc="140" dirty="0">
                <a:latin typeface="Arial"/>
                <a:cs typeface="Arial"/>
              </a:rPr>
              <a:t>of  </a:t>
            </a:r>
            <a:r>
              <a:rPr sz="3050" dirty="0">
                <a:latin typeface="Arial"/>
                <a:cs typeface="Arial"/>
              </a:rPr>
              <a:t>valence</a:t>
            </a:r>
            <a:r>
              <a:rPr sz="3050" spc="-65" dirty="0">
                <a:latin typeface="Arial"/>
                <a:cs typeface="Arial"/>
              </a:rPr>
              <a:t> </a:t>
            </a:r>
            <a:r>
              <a:rPr sz="3050" spc="35" dirty="0">
                <a:latin typeface="Arial"/>
                <a:cs typeface="Arial"/>
              </a:rPr>
              <a:t>electrons</a:t>
            </a:r>
            <a:endParaRPr sz="3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9819" y="4260057"/>
            <a:ext cx="7319645" cy="969644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20040" marR="5080" indent="-307975">
              <a:lnSpc>
                <a:spcPts val="3640"/>
              </a:lnSpc>
              <a:spcBef>
                <a:spcPts val="365"/>
              </a:spcBef>
              <a:tabLst>
                <a:tab pos="2461260" algn="l"/>
              </a:tabLst>
            </a:pPr>
            <a:r>
              <a:rPr sz="3050" spc="-65" dirty="0">
                <a:latin typeface="Arial"/>
                <a:cs typeface="Arial"/>
              </a:rPr>
              <a:t>–</a:t>
            </a:r>
            <a:r>
              <a:rPr sz="3150" i="1" spc="-65" dirty="0">
                <a:latin typeface="Arial"/>
                <a:cs typeface="Arial"/>
              </a:rPr>
              <a:t>Donor</a:t>
            </a:r>
            <a:r>
              <a:rPr sz="3150" i="1" spc="-155" dirty="0">
                <a:latin typeface="Arial"/>
                <a:cs typeface="Arial"/>
              </a:rPr>
              <a:t> </a:t>
            </a:r>
            <a:r>
              <a:rPr sz="3150" i="1" spc="20" dirty="0">
                <a:latin typeface="Arial"/>
                <a:cs typeface="Arial"/>
              </a:rPr>
              <a:t>atom	</a:t>
            </a:r>
            <a:r>
              <a:rPr sz="3050" spc="325" dirty="0">
                <a:latin typeface="Arial"/>
                <a:cs typeface="Arial"/>
              </a:rPr>
              <a:t>–</a:t>
            </a:r>
            <a:r>
              <a:rPr sz="3050" spc="-610" dirty="0">
                <a:latin typeface="Arial"/>
                <a:cs typeface="Arial"/>
              </a:rPr>
              <a:t> </a:t>
            </a:r>
            <a:r>
              <a:rPr sz="3050" spc="80" dirty="0">
                <a:latin typeface="Arial"/>
                <a:cs typeface="Arial"/>
              </a:rPr>
              <a:t>atom </a:t>
            </a:r>
            <a:r>
              <a:rPr sz="3050" spc="50" dirty="0">
                <a:latin typeface="Arial"/>
                <a:cs typeface="Arial"/>
              </a:rPr>
              <a:t>in </a:t>
            </a:r>
            <a:r>
              <a:rPr sz="3050" spc="10" dirty="0">
                <a:latin typeface="Arial"/>
                <a:cs typeface="Arial"/>
              </a:rPr>
              <a:t>the </a:t>
            </a:r>
            <a:r>
              <a:rPr sz="3050" spc="30" dirty="0">
                <a:latin typeface="Arial"/>
                <a:cs typeface="Arial"/>
              </a:rPr>
              <a:t>ligand </a:t>
            </a:r>
            <a:r>
              <a:rPr sz="3050" spc="45" dirty="0">
                <a:latin typeface="Arial"/>
                <a:cs typeface="Arial"/>
              </a:rPr>
              <a:t>directly  </a:t>
            </a:r>
            <a:r>
              <a:rPr sz="3050" spc="20" dirty="0">
                <a:latin typeface="Arial"/>
                <a:cs typeface="Arial"/>
              </a:rPr>
              <a:t>bonded </a:t>
            </a:r>
            <a:r>
              <a:rPr sz="3050" spc="100" dirty="0">
                <a:latin typeface="Arial"/>
                <a:cs typeface="Arial"/>
              </a:rPr>
              <a:t>to </a:t>
            </a:r>
            <a:r>
              <a:rPr sz="3050" spc="10" dirty="0">
                <a:latin typeface="Arial"/>
                <a:cs typeface="Arial"/>
              </a:rPr>
              <a:t>the </a:t>
            </a:r>
            <a:r>
              <a:rPr sz="3050" spc="65" dirty="0">
                <a:latin typeface="Arial"/>
                <a:cs typeface="Arial"/>
              </a:rPr>
              <a:t>metal</a:t>
            </a:r>
            <a:r>
              <a:rPr sz="3050" spc="-385" dirty="0">
                <a:latin typeface="Arial"/>
                <a:cs typeface="Arial"/>
              </a:rPr>
              <a:t> </a:t>
            </a:r>
            <a:r>
              <a:rPr sz="3050" spc="80" dirty="0">
                <a:latin typeface="Arial"/>
                <a:cs typeface="Arial"/>
              </a:rPr>
              <a:t>atom</a:t>
            </a:r>
            <a:endParaRPr sz="30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21096" y="3082310"/>
            <a:ext cx="6116946" cy="923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92268" y="5035139"/>
            <a:ext cx="1859959" cy="20358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61029" y="5326282"/>
            <a:ext cx="388620" cy="335915"/>
          </a:xfrm>
          <a:custGeom>
            <a:avLst/>
            <a:gdLst/>
            <a:ahLst/>
            <a:cxnLst/>
            <a:rect l="l" t="t" r="r" b="b"/>
            <a:pathLst>
              <a:path w="388620" h="335914">
                <a:moveTo>
                  <a:pt x="0" y="167922"/>
                </a:moveTo>
                <a:lnTo>
                  <a:pt x="6935" y="123281"/>
                </a:lnTo>
                <a:lnTo>
                  <a:pt x="26508" y="83168"/>
                </a:lnTo>
                <a:lnTo>
                  <a:pt x="56868" y="49183"/>
                </a:lnTo>
                <a:lnTo>
                  <a:pt x="96163" y="22926"/>
                </a:lnTo>
                <a:lnTo>
                  <a:pt x="142544" y="5998"/>
                </a:lnTo>
                <a:lnTo>
                  <a:pt x="194160" y="0"/>
                </a:lnTo>
                <a:lnTo>
                  <a:pt x="245775" y="5998"/>
                </a:lnTo>
                <a:lnTo>
                  <a:pt x="292156" y="22926"/>
                </a:lnTo>
                <a:lnTo>
                  <a:pt x="331451" y="49183"/>
                </a:lnTo>
                <a:lnTo>
                  <a:pt x="361811" y="83168"/>
                </a:lnTo>
                <a:lnTo>
                  <a:pt x="381384" y="123281"/>
                </a:lnTo>
                <a:lnTo>
                  <a:pt x="388320" y="167922"/>
                </a:lnTo>
                <a:lnTo>
                  <a:pt x="381384" y="212562"/>
                </a:lnTo>
                <a:lnTo>
                  <a:pt x="361811" y="252675"/>
                </a:lnTo>
                <a:lnTo>
                  <a:pt x="331451" y="286661"/>
                </a:lnTo>
                <a:lnTo>
                  <a:pt x="292156" y="312918"/>
                </a:lnTo>
                <a:lnTo>
                  <a:pt x="245775" y="329846"/>
                </a:lnTo>
                <a:lnTo>
                  <a:pt x="194160" y="335844"/>
                </a:lnTo>
                <a:lnTo>
                  <a:pt x="142544" y="329846"/>
                </a:lnTo>
                <a:lnTo>
                  <a:pt x="96163" y="312918"/>
                </a:lnTo>
                <a:lnTo>
                  <a:pt x="56868" y="286661"/>
                </a:lnTo>
                <a:lnTo>
                  <a:pt x="26508" y="252675"/>
                </a:lnTo>
                <a:lnTo>
                  <a:pt x="6935" y="212562"/>
                </a:lnTo>
                <a:lnTo>
                  <a:pt x="0" y="167922"/>
                </a:lnTo>
                <a:close/>
              </a:path>
            </a:pathLst>
          </a:custGeom>
          <a:ln w="41980">
            <a:solidFill>
              <a:srgbClr val="00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12616" y="5877277"/>
            <a:ext cx="388620" cy="335915"/>
          </a:xfrm>
          <a:custGeom>
            <a:avLst/>
            <a:gdLst/>
            <a:ahLst/>
            <a:cxnLst/>
            <a:rect l="l" t="t" r="r" b="b"/>
            <a:pathLst>
              <a:path w="388620" h="335914">
                <a:moveTo>
                  <a:pt x="0" y="167922"/>
                </a:moveTo>
                <a:lnTo>
                  <a:pt x="6935" y="123281"/>
                </a:lnTo>
                <a:lnTo>
                  <a:pt x="26508" y="83168"/>
                </a:lnTo>
                <a:lnTo>
                  <a:pt x="56868" y="49183"/>
                </a:lnTo>
                <a:lnTo>
                  <a:pt x="96163" y="22926"/>
                </a:lnTo>
                <a:lnTo>
                  <a:pt x="142544" y="5998"/>
                </a:lnTo>
                <a:lnTo>
                  <a:pt x="194160" y="0"/>
                </a:lnTo>
                <a:lnTo>
                  <a:pt x="245775" y="5998"/>
                </a:lnTo>
                <a:lnTo>
                  <a:pt x="292156" y="22926"/>
                </a:lnTo>
                <a:lnTo>
                  <a:pt x="331451" y="49183"/>
                </a:lnTo>
                <a:lnTo>
                  <a:pt x="361811" y="83168"/>
                </a:lnTo>
                <a:lnTo>
                  <a:pt x="381384" y="123281"/>
                </a:lnTo>
                <a:lnTo>
                  <a:pt x="388320" y="167922"/>
                </a:lnTo>
                <a:lnTo>
                  <a:pt x="381384" y="212562"/>
                </a:lnTo>
                <a:lnTo>
                  <a:pt x="361811" y="252675"/>
                </a:lnTo>
                <a:lnTo>
                  <a:pt x="331451" y="286661"/>
                </a:lnTo>
                <a:lnTo>
                  <a:pt x="292156" y="312918"/>
                </a:lnTo>
                <a:lnTo>
                  <a:pt x="245775" y="329846"/>
                </a:lnTo>
                <a:lnTo>
                  <a:pt x="194160" y="335844"/>
                </a:lnTo>
                <a:lnTo>
                  <a:pt x="142544" y="329846"/>
                </a:lnTo>
                <a:lnTo>
                  <a:pt x="96163" y="312918"/>
                </a:lnTo>
                <a:lnTo>
                  <a:pt x="56868" y="286661"/>
                </a:lnTo>
                <a:lnTo>
                  <a:pt x="26508" y="252675"/>
                </a:lnTo>
                <a:lnTo>
                  <a:pt x="6935" y="212562"/>
                </a:lnTo>
                <a:lnTo>
                  <a:pt x="0" y="167922"/>
                </a:lnTo>
                <a:close/>
              </a:path>
            </a:pathLst>
          </a:custGeom>
          <a:ln w="41980">
            <a:solidFill>
              <a:srgbClr val="00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76772" y="6465005"/>
            <a:ext cx="388620" cy="335915"/>
          </a:xfrm>
          <a:custGeom>
            <a:avLst/>
            <a:gdLst/>
            <a:ahLst/>
            <a:cxnLst/>
            <a:rect l="l" t="t" r="r" b="b"/>
            <a:pathLst>
              <a:path w="388620" h="335915">
                <a:moveTo>
                  <a:pt x="0" y="167922"/>
                </a:moveTo>
                <a:lnTo>
                  <a:pt x="6935" y="123281"/>
                </a:lnTo>
                <a:lnTo>
                  <a:pt x="26508" y="83168"/>
                </a:lnTo>
                <a:lnTo>
                  <a:pt x="56868" y="49183"/>
                </a:lnTo>
                <a:lnTo>
                  <a:pt x="96163" y="22926"/>
                </a:lnTo>
                <a:lnTo>
                  <a:pt x="142544" y="5998"/>
                </a:lnTo>
                <a:lnTo>
                  <a:pt x="194160" y="0"/>
                </a:lnTo>
                <a:lnTo>
                  <a:pt x="245775" y="5998"/>
                </a:lnTo>
                <a:lnTo>
                  <a:pt x="292156" y="22926"/>
                </a:lnTo>
                <a:lnTo>
                  <a:pt x="331451" y="49183"/>
                </a:lnTo>
                <a:lnTo>
                  <a:pt x="361811" y="83168"/>
                </a:lnTo>
                <a:lnTo>
                  <a:pt x="381384" y="123281"/>
                </a:lnTo>
                <a:lnTo>
                  <a:pt x="388320" y="167922"/>
                </a:lnTo>
                <a:lnTo>
                  <a:pt x="381384" y="212562"/>
                </a:lnTo>
                <a:lnTo>
                  <a:pt x="361811" y="252675"/>
                </a:lnTo>
                <a:lnTo>
                  <a:pt x="331451" y="286661"/>
                </a:lnTo>
                <a:lnTo>
                  <a:pt x="292156" y="312918"/>
                </a:lnTo>
                <a:lnTo>
                  <a:pt x="245775" y="329846"/>
                </a:lnTo>
                <a:lnTo>
                  <a:pt x="194160" y="335844"/>
                </a:lnTo>
                <a:lnTo>
                  <a:pt x="142544" y="329846"/>
                </a:lnTo>
                <a:lnTo>
                  <a:pt x="96163" y="312918"/>
                </a:lnTo>
                <a:lnTo>
                  <a:pt x="56868" y="286661"/>
                </a:lnTo>
                <a:lnTo>
                  <a:pt x="26508" y="252675"/>
                </a:lnTo>
                <a:lnTo>
                  <a:pt x="6935" y="212562"/>
                </a:lnTo>
                <a:lnTo>
                  <a:pt x="0" y="167922"/>
                </a:lnTo>
                <a:close/>
              </a:path>
            </a:pathLst>
          </a:custGeom>
          <a:ln w="41980">
            <a:solidFill>
              <a:srgbClr val="00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09442" y="5877277"/>
            <a:ext cx="388620" cy="335915"/>
          </a:xfrm>
          <a:custGeom>
            <a:avLst/>
            <a:gdLst/>
            <a:ahLst/>
            <a:cxnLst/>
            <a:rect l="l" t="t" r="r" b="b"/>
            <a:pathLst>
              <a:path w="388620" h="335914">
                <a:moveTo>
                  <a:pt x="0" y="167922"/>
                </a:moveTo>
                <a:lnTo>
                  <a:pt x="6935" y="123281"/>
                </a:lnTo>
                <a:lnTo>
                  <a:pt x="26508" y="83168"/>
                </a:lnTo>
                <a:lnTo>
                  <a:pt x="56868" y="49183"/>
                </a:lnTo>
                <a:lnTo>
                  <a:pt x="96163" y="22926"/>
                </a:lnTo>
                <a:lnTo>
                  <a:pt x="142544" y="5998"/>
                </a:lnTo>
                <a:lnTo>
                  <a:pt x="194160" y="0"/>
                </a:lnTo>
                <a:lnTo>
                  <a:pt x="245775" y="5998"/>
                </a:lnTo>
                <a:lnTo>
                  <a:pt x="292156" y="22926"/>
                </a:lnTo>
                <a:lnTo>
                  <a:pt x="331451" y="49183"/>
                </a:lnTo>
                <a:lnTo>
                  <a:pt x="361811" y="83168"/>
                </a:lnTo>
                <a:lnTo>
                  <a:pt x="381384" y="123281"/>
                </a:lnTo>
                <a:lnTo>
                  <a:pt x="388320" y="167922"/>
                </a:lnTo>
                <a:lnTo>
                  <a:pt x="381384" y="212562"/>
                </a:lnTo>
                <a:lnTo>
                  <a:pt x="361811" y="252675"/>
                </a:lnTo>
                <a:lnTo>
                  <a:pt x="331451" y="286661"/>
                </a:lnTo>
                <a:lnTo>
                  <a:pt x="292156" y="312918"/>
                </a:lnTo>
                <a:lnTo>
                  <a:pt x="245775" y="329846"/>
                </a:lnTo>
                <a:lnTo>
                  <a:pt x="194160" y="335844"/>
                </a:lnTo>
                <a:lnTo>
                  <a:pt x="142544" y="329846"/>
                </a:lnTo>
                <a:lnTo>
                  <a:pt x="96163" y="312918"/>
                </a:lnTo>
                <a:lnTo>
                  <a:pt x="56868" y="286661"/>
                </a:lnTo>
                <a:lnTo>
                  <a:pt x="26508" y="252675"/>
                </a:lnTo>
                <a:lnTo>
                  <a:pt x="6935" y="212562"/>
                </a:lnTo>
                <a:lnTo>
                  <a:pt x="0" y="167922"/>
                </a:lnTo>
                <a:close/>
              </a:path>
            </a:pathLst>
          </a:custGeom>
          <a:ln w="41980">
            <a:solidFill>
              <a:srgbClr val="00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9"/>
              </a:lnSpc>
            </a:pPr>
            <a:r>
              <a:rPr dirty="0"/>
              <a:t>Copyright </a:t>
            </a:r>
            <a:r>
              <a:rPr spc="-5" dirty="0"/>
              <a:t>McGraw-Hill</a:t>
            </a:r>
            <a:r>
              <a:rPr spc="-240" dirty="0"/>
              <a:t> </a:t>
            </a:r>
            <a:r>
              <a:rPr spc="10" dirty="0"/>
              <a:t>2009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053" y="597417"/>
            <a:ext cx="8293100" cy="211518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90525" marR="792480" indent="-377825">
              <a:lnSpc>
                <a:spcPts val="4190"/>
              </a:lnSpc>
              <a:spcBef>
                <a:spcPts val="270"/>
              </a:spcBef>
              <a:buChar char="•"/>
              <a:tabLst>
                <a:tab pos="389890" algn="l"/>
                <a:tab pos="390525" algn="l"/>
              </a:tabLst>
            </a:pPr>
            <a:r>
              <a:rPr sz="3500" spc="15" dirty="0">
                <a:latin typeface="Arial"/>
                <a:cs typeface="Arial"/>
              </a:rPr>
              <a:t>Chemical </a:t>
            </a:r>
            <a:r>
              <a:rPr sz="3500" spc="20" dirty="0">
                <a:latin typeface="Arial"/>
                <a:cs typeface="Arial"/>
              </a:rPr>
              <a:t>analysis </a:t>
            </a:r>
            <a:r>
              <a:rPr sz="3500" spc="365" dirty="0">
                <a:latin typeface="Arial"/>
                <a:cs typeface="Arial"/>
              </a:rPr>
              <a:t>– </a:t>
            </a:r>
            <a:r>
              <a:rPr sz="3500" spc="25" dirty="0">
                <a:latin typeface="Arial"/>
                <a:cs typeface="Arial"/>
              </a:rPr>
              <a:t>used </a:t>
            </a:r>
            <a:r>
              <a:rPr sz="3500" spc="50" dirty="0">
                <a:latin typeface="Arial"/>
                <a:cs typeface="Arial"/>
              </a:rPr>
              <a:t>in </a:t>
            </a:r>
            <a:r>
              <a:rPr sz="3500" spc="45" dirty="0">
                <a:latin typeface="Arial"/>
                <a:cs typeface="Arial"/>
              </a:rPr>
              <a:t>both  </a:t>
            </a:r>
            <a:r>
              <a:rPr sz="3500" spc="35" dirty="0">
                <a:latin typeface="Arial"/>
                <a:cs typeface="Arial"/>
              </a:rPr>
              <a:t>qualitative </a:t>
            </a:r>
            <a:r>
              <a:rPr sz="3500" dirty="0">
                <a:latin typeface="Arial"/>
                <a:cs typeface="Arial"/>
              </a:rPr>
              <a:t>and </a:t>
            </a:r>
            <a:r>
              <a:rPr sz="3500" spc="35" dirty="0">
                <a:latin typeface="Arial"/>
                <a:cs typeface="Arial"/>
              </a:rPr>
              <a:t>quantitative</a:t>
            </a:r>
            <a:r>
              <a:rPr sz="3500" spc="-330" dirty="0">
                <a:latin typeface="Arial"/>
                <a:cs typeface="Arial"/>
              </a:rPr>
              <a:t> </a:t>
            </a:r>
            <a:r>
              <a:rPr sz="3500" spc="20" dirty="0">
                <a:latin typeface="Arial"/>
                <a:cs typeface="Arial"/>
              </a:rPr>
              <a:t>analysis</a:t>
            </a:r>
            <a:endParaRPr sz="3500">
              <a:latin typeface="Arial"/>
              <a:cs typeface="Arial"/>
            </a:endParaRPr>
          </a:p>
          <a:p>
            <a:pPr marL="824230" marR="5080" indent="-307975">
              <a:lnSpc>
                <a:spcPts val="3640"/>
              </a:lnSpc>
              <a:spcBef>
                <a:spcPts val="735"/>
              </a:spcBef>
              <a:tabLst>
                <a:tab pos="2628900" algn="l"/>
              </a:tabLst>
            </a:pPr>
            <a:r>
              <a:rPr sz="3050" spc="325" dirty="0">
                <a:latin typeface="Arial"/>
                <a:cs typeface="Arial"/>
              </a:rPr>
              <a:t>–</a:t>
            </a:r>
            <a:r>
              <a:rPr sz="3050" spc="-445" dirty="0">
                <a:latin typeface="Arial"/>
                <a:cs typeface="Arial"/>
              </a:rPr>
              <a:t> </a:t>
            </a:r>
            <a:r>
              <a:rPr sz="3050" spc="-15" dirty="0">
                <a:latin typeface="Arial"/>
                <a:cs typeface="Arial"/>
              </a:rPr>
              <a:t>Example:	</a:t>
            </a:r>
            <a:r>
              <a:rPr sz="3050" spc="55" dirty="0">
                <a:latin typeface="Arial"/>
                <a:cs typeface="Arial"/>
              </a:rPr>
              <a:t>dimethylgloxime </a:t>
            </a:r>
            <a:r>
              <a:rPr sz="3050" spc="-55" dirty="0">
                <a:latin typeface="Arial"/>
                <a:cs typeface="Arial"/>
              </a:rPr>
              <a:t>(DMG) </a:t>
            </a:r>
            <a:r>
              <a:rPr sz="3050" spc="50" dirty="0">
                <a:latin typeface="Arial"/>
                <a:cs typeface="Arial"/>
              </a:rPr>
              <a:t>in</a:t>
            </a:r>
            <a:r>
              <a:rPr sz="3050" spc="-254" dirty="0">
                <a:latin typeface="Arial"/>
                <a:cs typeface="Arial"/>
              </a:rPr>
              <a:t> </a:t>
            </a:r>
            <a:r>
              <a:rPr sz="3050" spc="35" dirty="0">
                <a:latin typeface="Arial"/>
                <a:cs typeface="Arial"/>
              </a:rPr>
              <a:t>nickel  </a:t>
            </a:r>
            <a:r>
              <a:rPr sz="3050" dirty="0">
                <a:latin typeface="Arial"/>
                <a:cs typeface="Arial"/>
              </a:rPr>
              <a:t>analysis</a:t>
            </a:r>
            <a:endParaRPr sz="3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82419" y="3146791"/>
            <a:ext cx="4521892" cy="2945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8715" y="2810947"/>
            <a:ext cx="3107055" cy="420370"/>
          </a:xfrm>
          <a:custGeom>
            <a:avLst/>
            <a:gdLst/>
            <a:ahLst/>
            <a:cxnLst/>
            <a:rect l="l" t="t" r="r" b="b"/>
            <a:pathLst>
              <a:path w="3107054" h="420369">
                <a:moveTo>
                  <a:pt x="0" y="0"/>
                </a:moveTo>
                <a:lnTo>
                  <a:pt x="3106561" y="0"/>
                </a:lnTo>
                <a:lnTo>
                  <a:pt x="3106561" y="419805"/>
                </a:lnTo>
                <a:lnTo>
                  <a:pt x="0" y="4198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053" y="0"/>
            <a:ext cx="8540750" cy="482092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90525" indent="-377825">
              <a:lnSpc>
                <a:spcPct val="100000"/>
              </a:lnSpc>
              <a:spcBef>
                <a:spcPts val="919"/>
              </a:spcBef>
              <a:buChar char="•"/>
              <a:tabLst>
                <a:tab pos="389890" algn="l"/>
                <a:tab pos="390525" algn="l"/>
              </a:tabLst>
            </a:pPr>
            <a:r>
              <a:rPr sz="3500" spc="-5" dirty="0">
                <a:latin typeface="Arial"/>
                <a:cs typeface="Arial"/>
              </a:rPr>
              <a:t>Detergents</a:t>
            </a:r>
            <a:endParaRPr sz="3500">
              <a:latin typeface="Arial"/>
              <a:cs typeface="Arial"/>
            </a:endParaRPr>
          </a:p>
          <a:p>
            <a:pPr marL="824230" marR="5080" lvl="1" indent="-307975">
              <a:lnSpc>
                <a:spcPts val="3640"/>
              </a:lnSpc>
              <a:spcBef>
                <a:spcPts val="875"/>
              </a:spcBef>
              <a:buChar char="–"/>
              <a:tabLst>
                <a:tab pos="824865" algn="l"/>
              </a:tabLst>
            </a:pPr>
            <a:r>
              <a:rPr sz="3050" spc="-5" dirty="0">
                <a:latin typeface="Arial"/>
                <a:cs typeface="Arial"/>
              </a:rPr>
              <a:t>Chelating </a:t>
            </a:r>
            <a:r>
              <a:rPr sz="3050" spc="20" dirty="0">
                <a:latin typeface="Arial"/>
                <a:cs typeface="Arial"/>
              </a:rPr>
              <a:t>agents </a:t>
            </a:r>
            <a:r>
              <a:rPr sz="3050" spc="35" dirty="0">
                <a:latin typeface="Arial"/>
                <a:cs typeface="Arial"/>
              </a:rPr>
              <a:t>(tripolyphosphates) </a:t>
            </a:r>
            <a:r>
              <a:rPr sz="3050" spc="100" dirty="0">
                <a:latin typeface="Arial"/>
                <a:cs typeface="Arial"/>
              </a:rPr>
              <a:t>to  </a:t>
            </a:r>
            <a:r>
              <a:rPr sz="3050" spc="70" dirty="0">
                <a:latin typeface="Arial"/>
                <a:cs typeface="Arial"/>
              </a:rPr>
              <a:t>complex</a:t>
            </a:r>
            <a:r>
              <a:rPr sz="3050" spc="-70" dirty="0">
                <a:latin typeface="Arial"/>
                <a:cs typeface="Arial"/>
              </a:rPr>
              <a:t> </a:t>
            </a:r>
            <a:r>
              <a:rPr sz="3050" spc="35" dirty="0">
                <a:latin typeface="Arial"/>
                <a:cs typeface="Arial"/>
              </a:rPr>
              <a:t>divalent</a:t>
            </a:r>
            <a:r>
              <a:rPr sz="3050" spc="-100" dirty="0">
                <a:latin typeface="Arial"/>
                <a:cs typeface="Arial"/>
              </a:rPr>
              <a:t> </a:t>
            </a:r>
            <a:r>
              <a:rPr sz="3050" spc="40" dirty="0">
                <a:latin typeface="Arial"/>
                <a:cs typeface="Arial"/>
              </a:rPr>
              <a:t>ions</a:t>
            </a:r>
            <a:r>
              <a:rPr sz="3050" spc="-135" dirty="0">
                <a:latin typeface="Arial"/>
                <a:cs typeface="Arial"/>
              </a:rPr>
              <a:t> </a:t>
            </a:r>
            <a:r>
              <a:rPr sz="3050" spc="35" dirty="0">
                <a:latin typeface="Arial"/>
                <a:cs typeface="Arial"/>
              </a:rPr>
              <a:t>associated</a:t>
            </a:r>
            <a:r>
              <a:rPr sz="3050" spc="-60" dirty="0">
                <a:latin typeface="Arial"/>
                <a:cs typeface="Arial"/>
              </a:rPr>
              <a:t> </a:t>
            </a:r>
            <a:r>
              <a:rPr sz="3050" spc="85" dirty="0">
                <a:latin typeface="Arial"/>
                <a:cs typeface="Arial"/>
              </a:rPr>
              <a:t>with</a:t>
            </a:r>
            <a:r>
              <a:rPr sz="3050" spc="-130" dirty="0">
                <a:latin typeface="Arial"/>
                <a:cs typeface="Arial"/>
              </a:rPr>
              <a:t> </a:t>
            </a:r>
            <a:r>
              <a:rPr sz="3050" spc="35" dirty="0">
                <a:latin typeface="Arial"/>
                <a:cs typeface="Arial"/>
              </a:rPr>
              <a:t>water  </a:t>
            </a:r>
            <a:r>
              <a:rPr sz="3050" spc="-10" dirty="0">
                <a:latin typeface="Arial"/>
                <a:cs typeface="Arial"/>
              </a:rPr>
              <a:t>hardness</a:t>
            </a:r>
            <a:endParaRPr sz="3050">
              <a:latin typeface="Arial"/>
              <a:cs typeface="Arial"/>
            </a:endParaRPr>
          </a:p>
          <a:p>
            <a:pPr marL="824230" marR="17780" lvl="1" indent="-307975">
              <a:lnSpc>
                <a:spcPts val="3640"/>
              </a:lnSpc>
              <a:spcBef>
                <a:spcPts val="730"/>
              </a:spcBef>
              <a:buChar char="–"/>
              <a:tabLst>
                <a:tab pos="824865" algn="l"/>
              </a:tabLst>
            </a:pPr>
            <a:r>
              <a:rPr sz="3050" dirty="0">
                <a:latin typeface="Arial"/>
                <a:cs typeface="Arial"/>
              </a:rPr>
              <a:t>Environmental </a:t>
            </a:r>
            <a:r>
              <a:rPr sz="3050" spc="100" dirty="0">
                <a:latin typeface="Arial"/>
                <a:cs typeface="Arial"/>
              </a:rPr>
              <a:t>impact </a:t>
            </a:r>
            <a:r>
              <a:rPr sz="3050" spc="325" dirty="0">
                <a:latin typeface="Arial"/>
                <a:cs typeface="Arial"/>
              </a:rPr>
              <a:t>–</a:t>
            </a:r>
            <a:r>
              <a:rPr sz="3050" spc="-540" dirty="0">
                <a:latin typeface="Arial"/>
                <a:cs typeface="Arial"/>
              </a:rPr>
              <a:t> </a:t>
            </a:r>
            <a:r>
              <a:rPr sz="3050" spc="40" dirty="0">
                <a:latin typeface="Arial"/>
                <a:cs typeface="Arial"/>
              </a:rPr>
              <a:t>eutrophication </a:t>
            </a:r>
            <a:r>
              <a:rPr sz="3050" spc="110" dirty="0">
                <a:latin typeface="Arial"/>
                <a:cs typeface="Arial"/>
              </a:rPr>
              <a:t>from  </a:t>
            </a:r>
            <a:r>
              <a:rPr sz="3050" spc="20" dirty="0">
                <a:latin typeface="Arial"/>
                <a:cs typeface="Arial"/>
              </a:rPr>
              <a:t>phosphates</a:t>
            </a:r>
            <a:endParaRPr sz="3050">
              <a:latin typeface="Arial"/>
              <a:cs typeface="Arial"/>
            </a:endParaRPr>
          </a:p>
          <a:p>
            <a:pPr marL="390525" indent="-377825">
              <a:lnSpc>
                <a:spcPct val="100000"/>
              </a:lnSpc>
              <a:spcBef>
                <a:spcPts val="690"/>
              </a:spcBef>
              <a:buChar char="•"/>
              <a:tabLst>
                <a:tab pos="389890" algn="l"/>
                <a:tab pos="390525" algn="l"/>
                <a:tab pos="5329555" algn="l"/>
              </a:tabLst>
            </a:pPr>
            <a:r>
              <a:rPr sz="3500" dirty="0">
                <a:latin typeface="Arial"/>
                <a:cs typeface="Arial"/>
              </a:rPr>
              <a:t>Sequestrants</a:t>
            </a:r>
            <a:r>
              <a:rPr sz="3500" spc="-40" dirty="0">
                <a:latin typeface="Arial"/>
                <a:cs typeface="Arial"/>
              </a:rPr>
              <a:t> </a:t>
            </a:r>
            <a:r>
              <a:rPr sz="3500" spc="-30" dirty="0">
                <a:latin typeface="Arial"/>
                <a:cs typeface="Arial"/>
              </a:rPr>
              <a:t>(Example:	</a:t>
            </a:r>
            <a:r>
              <a:rPr sz="3500" spc="-140" dirty="0">
                <a:latin typeface="Arial"/>
                <a:cs typeface="Arial"/>
              </a:rPr>
              <a:t>EDTA)</a:t>
            </a:r>
            <a:endParaRPr sz="3500">
              <a:latin typeface="Arial"/>
              <a:cs typeface="Arial"/>
            </a:endParaRPr>
          </a:p>
          <a:p>
            <a:pPr marL="824230" marR="209550" lvl="1" indent="-307975">
              <a:lnSpc>
                <a:spcPts val="3640"/>
              </a:lnSpc>
              <a:spcBef>
                <a:spcPts val="875"/>
              </a:spcBef>
              <a:buChar char="–"/>
              <a:tabLst>
                <a:tab pos="824865" algn="l"/>
              </a:tabLst>
            </a:pPr>
            <a:r>
              <a:rPr sz="3050" spc="20" dirty="0">
                <a:latin typeface="Arial"/>
                <a:cs typeface="Arial"/>
              </a:rPr>
              <a:t>Agents</a:t>
            </a:r>
            <a:r>
              <a:rPr sz="3050" spc="-135" dirty="0">
                <a:latin typeface="Arial"/>
                <a:cs typeface="Arial"/>
              </a:rPr>
              <a:t> </a:t>
            </a:r>
            <a:r>
              <a:rPr sz="3050" spc="100" dirty="0">
                <a:latin typeface="Arial"/>
                <a:cs typeface="Arial"/>
              </a:rPr>
              <a:t>to</a:t>
            </a:r>
            <a:r>
              <a:rPr sz="3050" spc="-80" dirty="0">
                <a:latin typeface="Arial"/>
                <a:cs typeface="Arial"/>
              </a:rPr>
              <a:t> </a:t>
            </a:r>
            <a:r>
              <a:rPr sz="3050" spc="70" dirty="0">
                <a:latin typeface="Arial"/>
                <a:cs typeface="Arial"/>
              </a:rPr>
              <a:t>complex</a:t>
            </a:r>
            <a:r>
              <a:rPr sz="3050" spc="-70" dirty="0">
                <a:latin typeface="Arial"/>
                <a:cs typeface="Arial"/>
              </a:rPr>
              <a:t> </a:t>
            </a:r>
            <a:r>
              <a:rPr sz="3050" spc="65" dirty="0">
                <a:latin typeface="Arial"/>
                <a:cs typeface="Arial"/>
              </a:rPr>
              <a:t>metal</a:t>
            </a:r>
            <a:r>
              <a:rPr sz="3050" spc="-60" dirty="0">
                <a:latin typeface="Arial"/>
                <a:cs typeface="Arial"/>
              </a:rPr>
              <a:t> </a:t>
            </a:r>
            <a:r>
              <a:rPr sz="3050" spc="40" dirty="0">
                <a:latin typeface="Arial"/>
                <a:cs typeface="Arial"/>
              </a:rPr>
              <a:t>ions</a:t>
            </a:r>
            <a:r>
              <a:rPr sz="3050" spc="-130" dirty="0">
                <a:latin typeface="Arial"/>
                <a:cs typeface="Arial"/>
              </a:rPr>
              <a:t> </a:t>
            </a:r>
            <a:r>
              <a:rPr sz="3050" spc="50" dirty="0">
                <a:latin typeface="Arial"/>
                <a:cs typeface="Arial"/>
              </a:rPr>
              <a:t>that</a:t>
            </a:r>
            <a:r>
              <a:rPr sz="3050" spc="-100" dirty="0">
                <a:latin typeface="Arial"/>
                <a:cs typeface="Arial"/>
              </a:rPr>
              <a:t> </a:t>
            </a:r>
            <a:r>
              <a:rPr sz="3050" spc="15" dirty="0">
                <a:latin typeface="Arial"/>
                <a:cs typeface="Arial"/>
              </a:rPr>
              <a:t>catalyze  </a:t>
            </a:r>
            <a:r>
              <a:rPr sz="3050" spc="50" dirty="0">
                <a:latin typeface="Arial"/>
                <a:cs typeface="Arial"/>
              </a:rPr>
              <a:t>oxidation </a:t>
            </a:r>
            <a:r>
              <a:rPr sz="3050" spc="35" dirty="0">
                <a:latin typeface="Arial"/>
                <a:cs typeface="Arial"/>
              </a:rPr>
              <a:t>reactions </a:t>
            </a:r>
            <a:r>
              <a:rPr sz="3050" spc="50" dirty="0">
                <a:latin typeface="Arial"/>
                <a:cs typeface="Arial"/>
              </a:rPr>
              <a:t>in</a:t>
            </a:r>
            <a:r>
              <a:rPr sz="3050" spc="-480" dirty="0">
                <a:latin typeface="Arial"/>
                <a:cs typeface="Arial"/>
              </a:rPr>
              <a:t> </a:t>
            </a:r>
            <a:r>
              <a:rPr sz="3050" spc="100" dirty="0">
                <a:latin typeface="Arial"/>
                <a:cs typeface="Arial"/>
              </a:rPr>
              <a:t>foods</a:t>
            </a:r>
            <a:endParaRPr sz="3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5804" y="805002"/>
            <a:ext cx="3969857" cy="7585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50" spc="-190" dirty="0"/>
              <a:t>Key</a:t>
            </a:r>
            <a:r>
              <a:rPr sz="4850" spc="-195" dirty="0"/>
              <a:t> </a:t>
            </a:r>
            <a:r>
              <a:rPr sz="4850" spc="40" dirty="0"/>
              <a:t>Points</a:t>
            </a:r>
            <a:endParaRPr sz="4850"/>
          </a:p>
        </p:txBody>
      </p:sp>
      <p:sp>
        <p:nvSpPr>
          <p:cNvPr id="3" name="object 3"/>
          <p:cNvSpPr txBox="1"/>
          <p:nvPr/>
        </p:nvSpPr>
        <p:spPr>
          <a:xfrm>
            <a:off x="922624" y="2042166"/>
            <a:ext cx="6105525" cy="4616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0525" indent="-377825">
              <a:lnSpc>
                <a:spcPts val="3635"/>
              </a:lnSpc>
              <a:spcBef>
                <a:spcPts val="135"/>
              </a:spcBef>
              <a:buChar char="•"/>
              <a:tabLst>
                <a:tab pos="389890" algn="l"/>
                <a:tab pos="390525" algn="l"/>
              </a:tabLst>
            </a:pPr>
            <a:r>
              <a:rPr sz="3050" spc="20" dirty="0">
                <a:latin typeface="Arial"/>
                <a:cs typeface="Arial"/>
              </a:rPr>
              <a:t>Coordination</a:t>
            </a:r>
            <a:r>
              <a:rPr sz="3050" spc="-135" dirty="0">
                <a:latin typeface="Arial"/>
                <a:cs typeface="Arial"/>
              </a:rPr>
              <a:t> </a:t>
            </a:r>
            <a:r>
              <a:rPr sz="3050" spc="20" dirty="0">
                <a:latin typeface="Arial"/>
                <a:cs typeface="Arial"/>
              </a:rPr>
              <a:t>Compounds</a:t>
            </a:r>
            <a:endParaRPr sz="3050">
              <a:latin typeface="Arial"/>
              <a:cs typeface="Arial"/>
            </a:endParaRPr>
          </a:p>
          <a:p>
            <a:pPr marL="824230" lvl="1" indent="-308610">
              <a:lnSpc>
                <a:spcPts val="3554"/>
              </a:lnSpc>
              <a:buChar char="–"/>
              <a:tabLst>
                <a:tab pos="824865" algn="l"/>
              </a:tabLst>
            </a:pPr>
            <a:r>
              <a:rPr sz="3050" spc="30" dirty="0">
                <a:latin typeface="Arial"/>
                <a:cs typeface="Arial"/>
              </a:rPr>
              <a:t>Properties </a:t>
            </a:r>
            <a:r>
              <a:rPr sz="3050" spc="140" dirty="0">
                <a:latin typeface="Arial"/>
                <a:cs typeface="Arial"/>
              </a:rPr>
              <a:t>of </a:t>
            </a:r>
            <a:r>
              <a:rPr sz="3050" spc="30" dirty="0">
                <a:latin typeface="Arial"/>
                <a:cs typeface="Arial"/>
              </a:rPr>
              <a:t>transition</a:t>
            </a:r>
            <a:r>
              <a:rPr sz="3050" spc="-475" dirty="0">
                <a:latin typeface="Arial"/>
                <a:cs typeface="Arial"/>
              </a:rPr>
              <a:t> </a:t>
            </a:r>
            <a:r>
              <a:rPr sz="3050" spc="65" dirty="0">
                <a:latin typeface="Arial"/>
                <a:cs typeface="Arial"/>
              </a:rPr>
              <a:t>metals</a:t>
            </a:r>
            <a:endParaRPr sz="3050">
              <a:latin typeface="Arial"/>
              <a:cs typeface="Arial"/>
            </a:endParaRPr>
          </a:p>
          <a:p>
            <a:pPr marL="1181100" lvl="2" indent="-161925">
              <a:lnSpc>
                <a:spcPts val="3665"/>
              </a:lnSpc>
              <a:buSzPct val="96825"/>
              <a:buFont typeface="Arial"/>
              <a:buChar char="•"/>
              <a:tabLst>
                <a:tab pos="1181735" algn="l"/>
                <a:tab pos="1593850" algn="l"/>
              </a:tabLst>
            </a:pPr>
            <a:r>
              <a:rPr sz="3150" i="1" spc="-15" dirty="0">
                <a:latin typeface="Arial"/>
                <a:cs typeface="Arial"/>
              </a:rPr>
              <a:t>d	</a:t>
            </a:r>
            <a:r>
              <a:rPr sz="3050" spc="15" dirty="0">
                <a:latin typeface="Arial"/>
                <a:cs typeface="Arial"/>
              </a:rPr>
              <a:t>subshell</a:t>
            </a:r>
            <a:r>
              <a:rPr sz="3050" spc="-65" dirty="0">
                <a:latin typeface="Arial"/>
                <a:cs typeface="Arial"/>
              </a:rPr>
              <a:t> </a:t>
            </a:r>
            <a:r>
              <a:rPr sz="3050" spc="40" dirty="0">
                <a:latin typeface="Arial"/>
                <a:cs typeface="Arial"/>
              </a:rPr>
              <a:t>conﬁguration</a:t>
            </a:r>
            <a:endParaRPr sz="3050">
              <a:latin typeface="Arial"/>
              <a:cs typeface="Arial"/>
            </a:endParaRPr>
          </a:p>
          <a:p>
            <a:pPr marL="1271905" lvl="2" indent="-252729">
              <a:lnSpc>
                <a:spcPts val="3595"/>
              </a:lnSpc>
              <a:buChar char="•"/>
              <a:tabLst>
                <a:tab pos="1272540" algn="l"/>
              </a:tabLst>
            </a:pPr>
            <a:r>
              <a:rPr sz="3050" spc="5" dirty="0">
                <a:latin typeface="Arial"/>
                <a:cs typeface="Arial"/>
              </a:rPr>
              <a:t>Color</a:t>
            </a:r>
            <a:endParaRPr sz="3050">
              <a:latin typeface="Arial"/>
              <a:cs typeface="Arial"/>
            </a:endParaRPr>
          </a:p>
          <a:p>
            <a:pPr marL="1271905" lvl="2" indent="-252729">
              <a:lnSpc>
                <a:spcPts val="3604"/>
              </a:lnSpc>
              <a:buChar char="•"/>
              <a:tabLst>
                <a:tab pos="1272540" algn="l"/>
              </a:tabLst>
            </a:pPr>
            <a:r>
              <a:rPr sz="3050" spc="-30" dirty="0">
                <a:latin typeface="Arial"/>
                <a:cs typeface="Arial"/>
              </a:rPr>
              <a:t>Varaible </a:t>
            </a:r>
            <a:r>
              <a:rPr sz="3050" spc="50" dirty="0">
                <a:latin typeface="Arial"/>
                <a:cs typeface="Arial"/>
              </a:rPr>
              <a:t>oxidation</a:t>
            </a:r>
            <a:r>
              <a:rPr sz="3050" spc="-165" dirty="0">
                <a:latin typeface="Arial"/>
                <a:cs typeface="Arial"/>
              </a:rPr>
              <a:t> </a:t>
            </a:r>
            <a:r>
              <a:rPr sz="3050" spc="35" dirty="0">
                <a:latin typeface="Arial"/>
                <a:cs typeface="Arial"/>
              </a:rPr>
              <a:t>state</a:t>
            </a:r>
            <a:endParaRPr sz="3050">
              <a:latin typeface="Arial"/>
              <a:cs typeface="Arial"/>
            </a:endParaRPr>
          </a:p>
          <a:p>
            <a:pPr marL="1271905" lvl="2" indent="-252729">
              <a:lnSpc>
                <a:spcPts val="3604"/>
              </a:lnSpc>
              <a:buChar char="•"/>
              <a:tabLst>
                <a:tab pos="1272540" algn="l"/>
              </a:tabLst>
            </a:pPr>
            <a:r>
              <a:rPr sz="3050" spc="30" dirty="0">
                <a:latin typeface="Arial"/>
                <a:cs typeface="Arial"/>
              </a:rPr>
              <a:t>Formation </a:t>
            </a:r>
            <a:r>
              <a:rPr sz="3050" spc="140" dirty="0">
                <a:latin typeface="Arial"/>
                <a:cs typeface="Arial"/>
              </a:rPr>
              <a:t>of </a:t>
            </a:r>
            <a:r>
              <a:rPr sz="3050" spc="70" dirty="0">
                <a:latin typeface="Arial"/>
                <a:cs typeface="Arial"/>
              </a:rPr>
              <a:t>complex</a:t>
            </a:r>
            <a:r>
              <a:rPr sz="3050" spc="-434" dirty="0">
                <a:latin typeface="Arial"/>
                <a:cs typeface="Arial"/>
              </a:rPr>
              <a:t> </a:t>
            </a:r>
            <a:r>
              <a:rPr sz="3050" spc="40" dirty="0">
                <a:latin typeface="Arial"/>
                <a:cs typeface="Arial"/>
              </a:rPr>
              <a:t>ions</a:t>
            </a:r>
            <a:endParaRPr sz="3050">
              <a:latin typeface="Arial"/>
              <a:cs typeface="Arial"/>
            </a:endParaRPr>
          </a:p>
          <a:p>
            <a:pPr marL="824230" lvl="1" indent="-308610">
              <a:lnSpc>
                <a:spcPts val="3604"/>
              </a:lnSpc>
              <a:buChar char="–"/>
              <a:tabLst>
                <a:tab pos="824865" algn="l"/>
              </a:tabLst>
            </a:pPr>
            <a:r>
              <a:rPr sz="3050" spc="20" dirty="0">
                <a:latin typeface="Arial"/>
                <a:cs typeface="Arial"/>
              </a:rPr>
              <a:t>Ligands</a:t>
            </a:r>
            <a:endParaRPr sz="3050">
              <a:latin typeface="Arial"/>
              <a:cs typeface="Arial"/>
            </a:endParaRPr>
          </a:p>
          <a:p>
            <a:pPr marL="1271905" lvl="2" indent="-252729">
              <a:lnSpc>
                <a:spcPts val="3604"/>
              </a:lnSpc>
              <a:buChar char="•"/>
              <a:tabLst>
                <a:tab pos="1272540" algn="l"/>
              </a:tabLst>
            </a:pPr>
            <a:r>
              <a:rPr sz="3050" spc="-25" dirty="0">
                <a:latin typeface="Arial"/>
                <a:cs typeface="Arial"/>
              </a:rPr>
              <a:t>Types</a:t>
            </a:r>
            <a:endParaRPr sz="3050">
              <a:latin typeface="Arial"/>
              <a:cs typeface="Arial"/>
            </a:endParaRPr>
          </a:p>
          <a:p>
            <a:pPr marL="1271905" lvl="2" indent="-252729">
              <a:lnSpc>
                <a:spcPts val="3604"/>
              </a:lnSpc>
              <a:buChar char="•"/>
              <a:tabLst>
                <a:tab pos="1272540" algn="l"/>
              </a:tabLst>
            </a:pPr>
            <a:r>
              <a:rPr sz="3050" spc="20" dirty="0">
                <a:latin typeface="Arial"/>
                <a:cs typeface="Arial"/>
              </a:rPr>
              <a:t>Coodination</a:t>
            </a:r>
            <a:r>
              <a:rPr sz="3050" spc="-135" dirty="0">
                <a:latin typeface="Arial"/>
                <a:cs typeface="Arial"/>
              </a:rPr>
              <a:t> </a:t>
            </a:r>
            <a:r>
              <a:rPr sz="3050" spc="25" dirty="0">
                <a:latin typeface="Arial"/>
                <a:cs typeface="Arial"/>
              </a:rPr>
              <a:t>number</a:t>
            </a:r>
            <a:endParaRPr sz="3050">
              <a:latin typeface="Arial"/>
              <a:cs typeface="Arial"/>
            </a:endParaRPr>
          </a:p>
          <a:p>
            <a:pPr marL="1271905" lvl="2" indent="-252729">
              <a:lnSpc>
                <a:spcPts val="3635"/>
              </a:lnSpc>
              <a:buChar char="•"/>
              <a:tabLst>
                <a:tab pos="1272540" algn="l"/>
              </a:tabLst>
            </a:pPr>
            <a:r>
              <a:rPr sz="3050" spc="-5" dirty="0">
                <a:latin typeface="Arial"/>
                <a:cs typeface="Arial"/>
              </a:rPr>
              <a:t>Chelating</a:t>
            </a:r>
            <a:r>
              <a:rPr sz="3050" spc="-55" dirty="0">
                <a:latin typeface="Arial"/>
                <a:cs typeface="Arial"/>
              </a:rPr>
              <a:t> </a:t>
            </a:r>
            <a:r>
              <a:rPr sz="3050" spc="20" dirty="0">
                <a:latin typeface="Arial"/>
                <a:cs typeface="Arial"/>
              </a:rPr>
              <a:t>agents</a:t>
            </a:r>
            <a:endParaRPr sz="3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9819" y="400388"/>
            <a:ext cx="771461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325" dirty="0"/>
              <a:t>–</a:t>
            </a:r>
            <a:r>
              <a:rPr sz="3050" spc="-445" dirty="0"/>
              <a:t> </a:t>
            </a:r>
            <a:r>
              <a:rPr sz="3050" spc="25" dirty="0"/>
              <a:t>Nomenclature</a:t>
            </a:r>
            <a:r>
              <a:rPr sz="3050" spc="-50" dirty="0"/>
              <a:t> </a:t>
            </a:r>
            <a:r>
              <a:rPr sz="3050" spc="140" dirty="0"/>
              <a:t>of</a:t>
            </a:r>
            <a:r>
              <a:rPr sz="3050" spc="-35" dirty="0"/>
              <a:t> </a:t>
            </a:r>
            <a:r>
              <a:rPr sz="3050" spc="45" dirty="0"/>
              <a:t>coordination</a:t>
            </a:r>
            <a:r>
              <a:rPr sz="3050" spc="-114" dirty="0"/>
              <a:t> </a:t>
            </a:r>
            <a:r>
              <a:rPr sz="3050" spc="60" dirty="0"/>
              <a:t>compounds</a:t>
            </a:r>
            <a:endParaRPr sz="305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/>
              <a:t>53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7612" y="955675"/>
            <a:ext cx="8484235" cy="529272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90525" indent="-377825">
              <a:lnSpc>
                <a:spcPct val="100000"/>
              </a:lnSpc>
              <a:spcBef>
                <a:spcPts val="455"/>
              </a:spcBef>
              <a:buChar char="•"/>
              <a:tabLst>
                <a:tab pos="389890" algn="l"/>
                <a:tab pos="390525" algn="l"/>
              </a:tabLst>
            </a:pPr>
            <a:r>
              <a:rPr sz="3500" spc="20" dirty="0">
                <a:latin typeface="Arial"/>
                <a:cs typeface="Arial"/>
              </a:rPr>
              <a:t>Structure </a:t>
            </a:r>
            <a:r>
              <a:rPr sz="3500" spc="140" dirty="0">
                <a:latin typeface="Arial"/>
                <a:cs typeface="Arial"/>
              </a:rPr>
              <a:t>of </a:t>
            </a:r>
            <a:r>
              <a:rPr sz="3500" spc="45" dirty="0">
                <a:latin typeface="Arial"/>
                <a:cs typeface="Arial"/>
              </a:rPr>
              <a:t>coodination</a:t>
            </a:r>
            <a:r>
              <a:rPr sz="3500" spc="-409" dirty="0">
                <a:latin typeface="Arial"/>
                <a:cs typeface="Arial"/>
              </a:rPr>
              <a:t> </a:t>
            </a:r>
            <a:r>
              <a:rPr sz="3500" spc="60" dirty="0">
                <a:latin typeface="Arial"/>
                <a:cs typeface="Arial"/>
              </a:rPr>
              <a:t>compounds</a:t>
            </a:r>
            <a:endParaRPr sz="3500">
              <a:latin typeface="Arial"/>
              <a:cs typeface="Arial"/>
            </a:endParaRPr>
          </a:p>
          <a:p>
            <a:pPr marL="824230" lvl="1" indent="-308610">
              <a:lnSpc>
                <a:spcPct val="100000"/>
              </a:lnSpc>
              <a:spcBef>
                <a:spcPts val="334"/>
              </a:spcBef>
              <a:buChar char="–"/>
              <a:tabLst>
                <a:tab pos="824865" algn="l"/>
              </a:tabLst>
            </a:pPr>
            <a:r>
              <a:rPr sz="3050" spc="20" dirty="0">
                <a:latin typeface="Arial"/>
                <a:cs typeface="Arial"/>
              </a:rPr>
              <a:t>Geometric</a:t>
            </a:r>
            <a:r>
              <a:rPr sz="3050" spc="-45" dirty="0">
                <a:latin typeface="Arial"/>
                <a:cs typeface="Arial"/>
              </a:rPr>
              <a:t> </a:t>
            </a:r>
            <a:r>
              <a:rPr sz="3050" spc="50" dirty="0">
                <a:latin typeface="Arial"/>
                <a:cs typeface="Arial"/>
              </a:rPr>
              <a:t>isomers</a:t>
            </a:r>
            <a:endParaRPr sz="3050">
              <a:latin typeface="Arial"/>
              <a:cs typeface="Arial"/>
            </a:endParaRPr>
          </a:p>
          <a:p>
            <a:pPr marL="824230" lvl="1" indent="-308610">
              <a:lnSpc>
                <a:spcPct val="100000"/>
              </a:lnSpc>
              <a:spcBef>
                <a:spcPts val="385"/>
              </a:spcBef>
              <a:buChar char="–"/>
              <a:tabLst>
                <a:tab pos="824865" algn="l"/>
              </a:tabLst>
            </a:pPr>
            <a:r>
              <a:rPr sz="3050" spc="20" dirty="0">
                <a:latin typeface="Arial"/>
                <a:cs typeface="Arial"/>
              </a:rPr>
              <a:t>Optical</a:t>
            </a:r>
            <a:r>
              <a:rPr sz="3050" spc="-60" dirty="0">
                <a:latin typeface="Arial"/>
                <a:cs typeface="Arial"/>
              </a:rPr>
              <a:t> </a:t>
            </a:r>
            <a:r>
              <a:rPr sz="3050" spc="50" dirty="0">
                <a:latin typeface="Arial"/>
                <a:cs typeface="Arial"/>
              </a:rPr>
              <a:t>isomers</a:t>
            </a:r>
            <a:endParaRPr sz="3050">
              <a:latin typeface="Arial"/>
              <a:cs typeface="Arial"/>
            </a:endParaRPr>
          </a:p>
          <a:p>
            <a:pPr marL="1271905" lvl="2" indent="-252729">
              <a:lnSpc>
                <a:spcPct val="100000"/>
              </a:lnSpc>
              <a:spcBef>
                <a:spcPts val="385"/>
              </a:spcBef>
              <a:buChar char="•"/>
              <a:tabLst>
                <a:tab pos="1272540" algn="l"/>
              </a:tabLst>
            </a:pPr>
            <a:r>
              <a:rPr sz="3050" spc="30" dirty="0">
                <a:latin typeface="Arial"/>
                <a:cs typeface="Arial"/>
              </a:rPr>
              <a:t>Polarimetry</a:t>
            </a:r>
            <a:endParaRPr sz="3050">
              <a:latin typeface="Arial"/>
              <a:cs typeface="Arial"/>
            </a:endParaRPr>
          </a:p>
          <a:p>
            <a:pPr marL="1271905" lvl="2" indent="-252729">
              <a:lnSpc>
                <a:spcPct val="100000"/>
              </a:lnSpc>
              <a:spcBef>
                <a:spcPts val="385"/>
              </a:spcBef>
              <a:buChar char="•"/>
              <a:tabLst>
                <a:tab pos="1272540" algn="l"/>
              </a:tabLst>
            </a:pPr>
            <a:r>
              <a:rPr sz="3050" spc="5" dirty="0">
                <a:latin typeface="Arial"/>
                <a:cs typeface="Arial"/>
              </a:rPr>
              <a:t>Enantiomers</a:t>
            </a:r>
            <a:endParaRPr sz="3050">
              <a:latin typeface="Arial"/>
              <a:cs typeface="Arial"/>
            </a:endParaRPr>
          </a:p>
          <a:p>
            <a:pPr marL="1271905" lvl="2" indent="-252729">
              <a:lnSpc>
                <a:spcPct val="100000"/>
              </a:lnSpc>
              <a:spcBef>
                <a:spcPts val="385"/>
              </a:spcBef>
              <a:buChar char="•"/>
              <a:tabLst>
                <a:tab pos="1272540" algn="l"/>
              </a:tabLst>
            </a:pPr>
            <a:r>
              <a:rPr sz="3050" spc="10" dirty="0">
                <a:latin typeface="Arial"/>
                <a:cs typeface="Arial"/>
              </a:rPr>
              <a:t>Racemic</a:t>
            </a:r>
            <a:r>
              <a:rPr sz="3050" spc="-45" dirty="0">
                <a:latin typeface="Arial"/>
                <a:cs typeface="Arial"/>
              </a:rPr>
              <a:t> </a:t>
            </a:r>
            <a:r>
              <a:rPr sz="3050" spc="50" dirty="0">
                <a:latin typeface="Arial"/>
                <a:cs typeface="Arial"/>
              </a:rPr>
              <a:t>mixtures</a:t>
            </a:r>
            <a:endParaRPr sz="3050">
              <a:latin typeface="Arial"/>
              <a:cs typeface="Arial"/>
            </a:endParaRPr>
          </a:p>
          <a:p>
            <a:pPr marL="390525" indent="-377825">
              <a:lnSpc>
                <a:spcPct val="100000"/>
              </a:lnSpc>
              <a:spcBef>
                <a:spcPts val="450"/>
              </a:spcBef>
              <a:buChar char="•"/>
              <a:tabLst>
                <a:tab pos="389890" algn="l"/>
                <a:tab pos="390525" algn="l"/>
              </a:tabLst>
            </a:pPr>
            <a:r>
              <a:rPr sz="3500" spc="15" dirty="0">
                <a:latin typeface="Arial"/>
                <a:cs typeface="Arial"/>
              </a:rPr>
              <a:t>Bonding </a:t>
            </a:r>
            <a:r>
              <a:rPr sz="3500" spc="50" dirty="0">
                <a:latin typeface="Arial"/>
                <a:cs typeface="Arial"/>
              </a:rPr>
              <a:t>in </a:t>
            </a:r>
            <a:r>
              <a:rPr sz="3500" spc="45" dirty="0">
                <a:latin typeface="Arial"/>
                <a:cs typeface="Arial"/>
              </a:rPr>
              <a:t>coordination</a:t>
            </a:r>
            <a:r>
              <a:rPr sz="3500" spc="-265" dirty="0">
                <a:latin typeface="Arial"/>
                <a:cs typeface="Arial"/>
              </a:rPr>
              <a:t> </a:t>
            </a:r>
            <a:r>
              <a:rPr sz="3500" spc="60" dirty="0">
                <a:latin typeface="Arial"/>
                <a:cs typeface="Arial"/>
              </a:rPr>
              <a:t>compounds</a:t>
            </a:r>
            <a:endParaRPr sz="3500">
              <a:latin typeface="Arial"/>
              <a:cs typeface="Arial"/>
            </a:endParaRPr>
          </a:p>
          <a:p>
            <a:pPr marL="824230" lvl="1" indent="-308610">
              <a:lnSpc>
                <a:spcPct val="100000"/>
              </a:lnSpc>
              <a:spcBef>
                <a:spcPts val="330"/>
              </a:spcBef>
              <a:buChar char="–"/>
              <a:tabLst>
                <a:tab pos="824865" algn="l"/>
              </a:tabLst>
            </a:pPr>
            <a:r>
              <a:rPr sz="3050" spc="-25" dirty="0">
                <a:latin typeface="Arial"/>
                <a:cs typeface="Arial"/>
              </a:rPr>
              <a:t>Crystal </a:t>
            </a:r>
            <a:r>
              <a:rPr sz="3050" spc="80" dirty="0">
                <a:latin typeface="Arial"/>
                <a:cs typeface="Arial"/>
              </a:rPr>
              <a:t>ﬁeld</a:t>
            </a:r>
            <a:r>
              <a:rPr sz="3050" spc="-90" dirty="0">
                <a:latin typeface="Arial"/>
                <a:cs typeface="Arial"/>
              </a:rPr>
              <a:t> </a:t>
            </a:r>
            <a:r>
              <a:rPr sz="3050" spc="70" dirty="0">
                <a:latin typeface="Arial"/>
                <a:cs typeface="Arial"/>
              </a:rPr>
              <a:t>splitting</a:t>
            </a:r>
            <a:endParaRPr sz="3050">
              <a:latin typeface="Arial"/>
              <a:cs typeface="Arial"/>
            </a:endParaRPr>
          </a:p>
          <a:p>
            <a:pPr marL="1271905" lvl="2" indent="-252729">
              <a:lnSpc>
                <a:spcPct val="100000"/>
              </a:lnSpc>
              <a:spcBef>
                <a:spcPts val="385"/>
              </a:spcBef>
              <a:buChar char="•"/>
              <a:tabLst>
                <a:tab pos="1272540" algn="l"/>
              </a:tabLst>
            </a:pPr>
            <a:r>
              <a:rPr sz="3050" spc="-20" dirty="0">
                <a:latin typeface="Arial"/>
                <a:cs typeface="Arial"/>
              </a:rPr>
              <a:t>Octahedral</a:t>
            </a:r>
            <a:r>
              <a:rPr sz="3050" spc="-60" dirty="0">
                <a:latin typeface="Arial"/>
                <a:cs typeface="Arial"/>
              </a:rPr>
              <a:t> </a:t>
            </a:r>
            <a:r>
              <a:rPr sz="3050" spc="60" dirty="0">
                <a:latin typeface="Arial"/>
                <a:cs typeface="Arial"/>
              </a:rPr>
              <a:t>complexes</a:t>
            </a:r>
            <a:endParaRPr sz="3050">
              <a:latin typeface="Arial"/>
              <a:cs typeface="Arial"/>
            </a:endParaRPr>
          </a:p>
          <a:p>
            <a:pPr marL="1271905" lvl="2" indent="-252729">
              <a:lnSpc>
                <a:spcPct val="100000"/>
              </a:lnSpc>
              <a:spcBef>
                <a:spcPts val="390"/>
              </a:spcBef>
              <a:buChar char="•"/>
              <a:tabLst>
                <a:tab pos="1272540" algn="l"/>
              </a:tabLst>
            </a:pPr>
            <a:r>
              <a:rPr sz="3050" spc="-30" dirty="0">
                <a:latin typeface="Arial"/>
                <a:cs typeface="Arial"/>
              </a:rPr>
              <a:t>Tetrahedral </a:t>
            </a:r>
            <a:r>
              <a:rPr sz="3050" spc="-20" dirty="0">
                <a:latin typeface="Arial"/>
                <a:cs typeface="Arial"/>
              </a:rPr>
              <a:t>and </a:t>
            </a:r>
            <a:r>
              <a:rPr sz="3050" spc="-50" dirty="0">
                <a:latin typeface="Arial"/>
                <a:cs typeface="Arial"/>
              </a:rPr>
              <a:t>Square </a:t>
            </a:r>
            <a:r>
              <a:rPr sz="3050" spc="5" dirty="0">
                <a:latin typeface="Arial"/>
                <a:cs typeface="Arial"/>
              </a:rPr>
              <a:t>planar</a:t>
            </a:r>
            <a:r>
              <a:rPr sz="3050" spc="-245" dirty="0">
                <a:latin typeface="Arial"/>
                <a:cs typeface="Arial"/>
              </a:rPr>
              <a:t> </a:t>
            </a:r>
            <a:r>
              <a:rPr sz="3050" spc="60" dirty="0">
                <a:latin typeface="Arial"/>
                <a:cs typeface="Arial"/>
              </a:rPr>
              <a:t>complexes</a:t>
            </a:r>
            <a:endParaRPr sz="3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9819" y="597417"/>
            <a:ext cx="126428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325" dirty="0"/>
              <a:t>–</a:t>
            </a:r>
            <a:r>
              <a:rPr sz="3050" spc="-525" dirty="0"/>
              <a:t> </a:t>
            </a:r>
            <a:r>
              <a:rPr sz="3050" spc="5" dirty="0"/>
              <a:t>Color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596053" y="1066550"/>
            <a:ext cx="8512810" cy="296989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516255">
              <a:lnSpc>
                <a:spcPct val="100000"/>
              </a:lnSpc>
              <a:spcBef>
                <a:spcPts val="815"/>
              </a:spcBef>
            </a:pPr>
            <a:r>
              <a:rPr sz="3050" spc="325" dirty="0">
                <a:latin typeface="Arial"/>
                <a:cs typeface="Arial"/>
              </a:rPr>
              <a:t>–</a:t>
            </a:r>
            <a:r>
              <a:rPr sz="3050" spc="-535" dirty="0">
                <a:latin typeface="Arial"/>
                <a:cs typeface="Arial"/>
              </a:rPr>
              <a:t> </a:t>
            </a:r>
            <a:r>
              <a:rPr sz="3050" spc="40" dirty="0">
                <a:latin typeface="Arial"/>
                <a:cs typeface="Arial"/>
              </a:rPr>
              <a:t>Magnetic </a:t>
            </a:r>
            <a:r>
              <a:rPr sz="3050" spc="45" dirty="0">
                <a:latin typeface="Arial"/>
                <a:cs typeface="Arial"/>
              </a:rPr>
              <a:t>properties</a:t>
            </a:r>
            <a:endParaRPr sz="3050">
              <a:latin typeface="Arial"/>
              <a:cs typeface="Arial"/>
            </a:endParaRPr>
          </a:p>
          <a:p>
            <a:pPr marL="390525" indent="-377825">
              <a:lnSpc>
                <a:spcPct val="100000"/>
              </a:lnSpc>
              <a:spcBef>
                <a:spcPts val="815"/>
              </a:spcBef>
              <a:buChar char="•"/>
              <a:tabLst>
                <a:tab pos="389890" algn="l"/>
                <a:tab pos="390525" algn="l"/>
              </a:tabLst>
            </a:pPr>
            <a:r>
              <a:rPr sz="3500" dirty="0">
                <a:latin typeface="Arial"/>
                <a:cs typeface="Arial"/>
              </a:rPr>
              <a:t>Reactions </a:t>
            </a:r>
            <a:r>
              <a:rPr sz="3500" spc="140" dirty="0">
                <a:latin typeface="Arial"/>
                <a:cs typeface="Arial"/>
              </a:rPr>
              <a:t>of </a:t>
            </a:r>
            <a:r>
              <a:rPr sz="3500" spc="45" dirty="0">
                <a:latin typeface="Arial"/>
                <a:cs typeface="Arial"/>
              </a:rPr>
              <a:t>coordination</a:t>
            </a:r>
            <a:r>
              <a:rPr sz="3500" spc="-350" dirty="0">
                <a:latin typeface="Arial"/>
                <a:cs typeface="Arial"/>
              </a:rPr>
              <a:t> </a:t>
            </a:r>
            <a:r>
              <a:rPr sz="3500" spc="60" dirty="0">
                <a:latin typeface="Arial"/>
                <a:cs typeface="Arial"/>
              </a:rPr>
              <a:t>compounds</a:t>
            </a:r>
            <a:endParaRPr sz="3500">
              <a:latin typeface="Arial"/>
              <a:cs typeface="Arial"/>
            </a:endParaRPr>
          </a:p>
          <a:p>
            <a:pPr marL="824230" lvl="1" indent="-308610">
              <a:lnSpc>
                <a:spcPct val="100000"/>
              </a:lnSpc>
              <a:spcBef>
                <a:spcPts val="735"/>
              </a:spcBef>
              <a:buChar char="–"/>
              <a:tabLst>
                <a:tab pos="824865" algn="l"/>
              </a:tabLst>
            </a:pPr>
            <a:r>
              <a:rPr sz="3050" spc="-35" dirty="0">
                <a:latin typeface="Arial"/>
                <a:cs typeface="Arial"/>
              </a:rPr>
              <a:t>Exchange</a:t>
            </a:r>
            <a:r>
              <a:rPr sz="3050" spc="-65" dirty="0">
                <a:latin typeface="Arial"/>
                <a:cs typeface="Arial"/>
              </a:rPr>
              <a:t> </a:t>
            </a:r>
            <a:r>
              <a:rPr sz="3050" spc="35" dirty="0">
                <a:latin typeface="Arial"/>
                <a:cs typeface="Arial"/>
              </a:rPr>
              <a:t>reactions</a:t>
            </a:r>
            <a:endParaRPr sz="3050">
              <a:latin typeface="Arial"/>
              <a:cs typeface="Arial"/>
            </a:endParaRPr>
          </a:p>
          <a:p>
            <a:pPr marL="824230" lvl="1" indent="-308610">
              <a:lnSpc>
                <a:spcPct val="100000"/>
              </a:lnSpc>
              <a:spcBef>
                <a:spcPts val="720"/>
              </a:spcBef>
              <a:buChar char="–"/>
              <a:tabLst>
                <a:tab pos="824865" algn="l"/>
              </a:tabLst>
            </a:pPr>
            <a:r>
              <a:rPr sz="3050" spc="30" dirty="0">
                <a:latin typeface="Arial"/>
                <a:cs typeface="Arial"/>
              </a:rPr>
              <a:t>Thermodynamic </a:t>
            </a:r>
            <a:r>
              <a:rPr sz="3050" spc="55" dirty="0">
                <a:latin typeface="Arial"/>
                <a:cs typeface="Arial"/>
              </a:rPr>
              <a:t>stability </a:t>
            </a:r>
            <a:r>
              <a:rPr sz="3050" spc="-20" dirty="0">
                <a:latin typeface="Arial"/>
                <a:cs typeface="Arial"/>
              </a:rPr>
              <a:t>and </a:t>
            </a:r>
            <a:r>
              <a:rPr sz="3050" spc="45" dirty="0">
                <a:latin typeface="Arial"/>
                <a:cs typeface="Arial"/>
              </a:rPr>
              <a:t>kinetic</a:t>
            </a:r>
            <a:r>
              <a:rPr sz="3050" spc="-285" dirty="0">
                <a:latin typeface="Arial"/>
                <a:cs typeface="Arial"/>
              </a:rPr>
              <a:t> </a:t>
            </a:r>
            <a:r>
              <a:rPr sz="3050" spc="55" dirty="0">
                <a:latin typeface="Arial"/>
                <a:cs typeface="Arial"/>
              </a:rPr>
              <a:t>lability</a:t>
            </a:r>
            <a:endParaRPr sz="3050">
              <a:latin typeface="Arial"/>
              <a:cs typeface="Arial"/>
            </a:endParaRPr>
          </a:p>
          <a:p>
            <a:pPr marL="390525" indent="-377825">
              <a:lnSpc>
                <a:spcPct val="100000"/>
              </a:lnSpc>
              <a:spcBef>
                <a:spcPts val="810"/>
              </a:spcBef>
              <a:buChar char="•"/>
              <a:tabLst>
                <a:tab pos="389890" algn="l"/>
                <a:tab pos="390525" algn="l"/>
              </a:tabLst>
            </a:pPr>
            <a:r>
              <a:rPr sz="3500" spc="50" dirty="0">
                <a:latin typeface="Arial"/>
                <a:cs typeface="Arial"/>
              </a:rPr>
              <a:t>Applications </a:t>
            </a:r>
            <a:r>
              <a:rPr sz="3500" spc="140" dirty="0">
                <a:latin typeface="Arial"/>
                <a:cs typeface="Arial"/>
              </a:rPr>
              <a:t>of </a:t>
            </a:r>
            <a:r>
              <a:rPr sz="3500" spc="45" dirty="0">
                <a:latin typeface="Arial"/>
                <a:cs typeface="Arial"/>
              </a:rPr>
              <a:t>coordination</a:t>
            </a:r>
            <a:r>
              <a:rPr sz="3500" spc="-365" dirty="0">
                <a:latin typeface="Arial"/>
                <a:cs typeface="Arial"/>
              </a:rPr>
              <a:t> </a:t>
            </a:r>
            <a:r>
              <a:rPr sz="3500" spc="60" dirty="0">
                <a:latin typeface="Arial"/>
                <a:cs typeface="Arial"/>
              </a:rPr>
              <a:t>compounds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58A136-26DD-4349-B556-CD10CBC3E784}"/>
              </a:ext>
            </a:extLst>
          </p:cNvPr>
          <p:cNvSpPr txBox="1"/>
          <p:nvPr/>
        </p:nvSpPr>
        <p:spPr>
          <a:xfrm>
            <a:off x="1722376" y="2331698"/>
            <a:ext cx="689712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Thank you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34F52-6C69-2E4C-8EBB-860DD0E68031}"/>
              </a:ext>
            </a:extLst>
          </p:cNvPr>
          <p:cNvSpPr txBox="1"/>
          <p:nvPr/>
        </p:nvSpPr>
        <p:spPr>
          <a:xfrm>
            <a:off x="5795407" y="6403664"/>
            <a:ext cx="5049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G. Ramalakshmi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821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6059" y="469900"/>
            <a:ext cx="7337425" cy="95758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20040" marR="5080" indent="-307975">
              <a:lnSpc>
                <a:spcPts val="3640"/>
              </a:lnSpc>
              <a:spcBef>
                <a:spcPts val="270"/>
              </a:spcBef>
            </a:pPr>
            <a:r>
              <a:rPr sz="3050" spc="325" dirty="0"/>
              <a:t>–</a:t>
            </a:r>
            <a:r>
              <a:rPr sz="3050" spc="-455" dirty="0"/>
              <a:t> </a:t>
            </a:r>
            <a:r>
              <a:rPr sz="3050" spc="20" dirty="0"/>
              <a:t>Coordination</a:t>
            </a:r>
            <a:r>
              <a:rPr sz="3050" spc="-135" dirty="0"/>
              <a:t> </a:t>
            </a:r>
            <a:r>
              <a:rPr sz="3050" spc="25" dirty="0"/>
              <a:t>number</a:t>
            </a:r>
            <a:r>
              <a:rPr sz="3050" spc="-130" dirty="0"/>
              <a:t> </a:t>
            </a:r>
            <a:r>
              <a:rPr sz="3050" spc="325" dirty="0"/>
              <a:t>–</a:t>
            </a:r>
            <a:r>
              <a:rPr sz="3050" spc="-125" dirty="0"/>
              <a:t> </a:t>
            </a:r>
            <a:r>
              <a:rPr sz="3050" spc="25" dirty="0"/>
              <a:t>number</a:t>
            </a:r>
            <a:r>
              <a:rPr sz="3050" spc="-135" dirty="0"/>
              <a:t> </a:t>
            </a:r>
            <a:r>
              <a:rPr sz="3050" spc="140" dirty="0"/>
              <a:t>of</a:t>
            </a:r>
            <a:r>
              <a:rPr sz="3050" spc="-50" dirty="0"/>
              <a:t> </a:t>
            </a:r>
            <a:r>
              <a:rPr sz="3050" spc="30" dirty="0"/>
              <a:t>donor  </a:t>
            </a:r>
            <a:r>
              <a:rPr sz="3050" spc="85" dirty="0"/>
              <a:t>atoms </a:t>
            </a:r>
            <a:r>
              <a:rPr sz="3050" dirty="0"/>
              <a:t>surrounding </a:t>
            </a:r>
            <a:r>
              <a:rPr sz="3050" spc="10" dirty="0"/>
              <a:t>the </a:t>
            </a:r>
            <a:r>
              <a:rPr sz="3050" spc="5" dirty="0"/>
              <a:t>central</a:t>
            </a:r>
            <a:r>
              <a:rPr sz="3050" spc="-400" dirty="0"/>
              <a:t> </a:t>
            </a:r>
            <a:r>
              <a:rPr sz="3050" spc="80" dirty="0"/>
              <a:t>atom</a:t>
            </a:r>
            <a:endParaRPr sz="305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9"/>
              </a:lnSpc>
            </a:pPr>
            <a:r>
              <a:rPr dirty="0"/>
              <a:t>Copyright </a:t>
            </a:r>
            <a:r>
              <a:rPr spc="-5" dirty="0"/>
              <a:t>McGraw-Hill</a:t>
            </a:r>
            <a:r>
              <a:rPr spc="-240" dirty="0"/>
              <a:t> </a:t>
            </a:r>
            <a:r>
              <a:rPr spc="10" dirty="0"/>
              <a:t>2009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56059" y="1516519"/>
            <a:ext cx="8143875" cy="52997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768350" indent="-252095">
              <a:lnSpc>
                <a:spcPct val="100000"/>
              </a:lnSpc>
              <a:spcBef>
                <a:spcPts val="650"/>
              </a:spcBef>
              <a:buChar char="•"/>
              <a:tabLst>
                <a:tab pos="768350" algn="l"/>
                <a:tab pos="5777865" algn="l"/>
              </a:tabLst>
            </a:pPr>
            <a:r>
              <a:rPr sz="2650" spc="25" dirty="0">
                <a:latin typeface="Arial"/>
                <a:cs typeface="Arial"/>
              </a:rPr>
              <a:t>Common</a:t>
            </a:r>
            <a:r>
              <a:rPr sz="2650" spc="-95" dirty="0">
                <a:latin typeface="Arial"/>
                <a:cs typeface="Arial"/>
              </a:rPr>
              <a:t> </a:t>
            </a:r>
            <a:r>
              <a:rPr sz="2650" spc="45" dirty="0">
                <a:latin typeface="Arial"/>
                <a:cs typeface="Arial"/>
              </a:rPr>
              <a:t>coordination</a:t>
            </a:r>
            <a:r>
              <a:rPr sz="2650" spc="-95" dirty="0">
                <a:latin typeface="Arial"/>
                <a:cs typeface="Arial"/>
              </a:rPr>
              <a:t> </a:t>
            </a:r>
            <a:r>
              <a:rPr sz="2650" spc="-25" dirty="0">
                <a:latin typeface="Arial"/>
                <a:cs typeface="Arial"/>
              </a:rPr>
              <a:t>numbers:	</a:t>
            </a:r>
            <a:r>
              <a:rPr sz="2650" spc="10" dirty="0">
                <a:latin typeface="Arial"/>
                <a:cs typeface="Arial"/>
              </a:rPr>
              <a:t>4 </a:t>
            </a:r>
            <a:r>
              <a:rPr sz="2650" spc="-25" dirty="0">
                <a:latin typeface="Arial"/>
                <a:cs typeface="Arial"/>
              </a:rPr>
              <a:t>and</a:t>
            </a:r>
            <a:r>
              <a:rPr sz="2650" spc="-175" dirty="0">
                <a:latin typeface="Arial"/>
                <a:cs typeface="Arial"/>
              </a:rPr>
              <a:t> </a:t>
            </a:r>
            <a:r>
              <a:rPr sz="2650" spc="10" dirty="0">
                <a:latin typeface="Arial"/>
                <a:cs typeface="Arial"/>
              </a:rPr>
              <a:t>6</a:t>
            </a:r>
            <a:endParaRPr sz="2650">
              <a:latin typeface="Arial"/>
              <a:cs typeface="Arial"/>
            </a:endParaRPr>
          </a:p>
          <a:p>
            <a:pPr marL="320040" indent="-307975">
              <a:lnSpc>
                <a:spcPct val="100000"/>
              </a:lnSpc>
              <a:spcBef>
                <a:spcPts val="690"/>
              </a:spcBef>
              <a:buChar char="–"/>
              <a:tabLst>
                <a:tab pos="320675" algn="l"/>
              </a:tabLst>
            </a:pPr>
            <a:r>
              <a:rPr sz="3050" spc="40" dirty="0">
                <a:latin typeface="Arial"/>
                <a:cs typeface="Arial"/>
              </a:rPr>
              <a:t>Classiﬁcations </a:t>
            </a:r>
            <a:r>
              <a:rPr sz="3050" spc="140" dirty="0">
                <a:latin typeface="Arial"/>
                <a:cs typeface="Arial"/>
              </a:rPr>
              <a:t>of</a:t>
            </a:r>
            <a:r>
              <a:rPr sz="3050" spc="-225" dirty="0">
                <a:latin typeface="Arial"/>
                <a:cs typeface="Arial"/>
              </a:rPr>
              <a:t> </a:t>
            </a:r>
            <a:r>
              <a:rPr sz="3050" spc="40" dirty="0">
                <a:latin typeface="Arial"/>
                <a:cs typeface="Arial"/>
              </a:rPr>
              <a:t>ligands</a:t>
            </a:r>
            <a:endParaRPr sz="3050">
              <a:latin typeface="Arial"/>
              <a:cs typeface="Arial"/>
            </a:endParaRPr>
          </a:p>
          <a:p>
            <a:pPr marL="768350" lvl="1" indent="-252095">
              <a:lnSpc>
                <a:spcPct val="100000"/>
              </a:lnSpc>
              <a:spcBef>
                <a:spcPts val="570"/>
              </a:spcBef>
              <a:buChar char="•"/>
              <a:tabLst>
                <a:tab pos="768350" algn="l"/>
              </a:tabLst>
            </a:pPr>
            <a:r>
              <a:rPr sz="2650" spc="30" dirty="0">
                <a:latin typeface="Arial"/>
                <a:cs typeface="Arial"/>
              </a:rPr>
              <a:t>Monodentate </a:t>
            </a:r>
            <a:r>
              <a:rPr sz="2650" spc="260" dirty="0">
                <a:latin typeface="Arial"/>
                <a:cs typeface="Arial"/>
              </a:rPr>
              <a:t>–</a:t>
            </a:r>
            <a:r>
              <a:rPr sz="2650" spc="-395" dirty="0">
                <a:latin typeface="Arial"/>
                <a:cs typeface="Arial"/>
              </a:rPr>
              <a:t> </a:t>
            </a:r>
            <a:r>
              <a:rPr sz="2650" spc="10" dirty="0">
                <a:latin typeface="Arial"/>
                <a:cs typeface="Arial"/>
              </a:rPr>
              <a:t>1 </a:t>
            </a:r>
            <a:r>
              <a:rPr sz="2650" spc="30" dirty="0">
                <a:latin typeface="Arial"/>
                <a:cs typeface="Arial"/>
              </a:rPr>
              <a:t>donor </a:t>
            </a:r>
            <a:r>
              <a:rPr sz="2650" spc="65" dirty="0">
                <a:latin typeface="Arial"/>
                <a:cs typeface="Arial"/>
              </a:rPr>
              <a:t>atom</a:t>
            </a:r>
            <a:endParaRPr sz="2650">
              <a:latin typeface="Arial"/>
              <a:cs typeface="Arial"/>
            </a:endParaRPr>
          </a:p>
          <a:p>
            <a:pPr marL="768350" lvl="1" indent="-252095">
              <a:lnSpc>
                <a:spcPct val="100000"/>
              </a:lnSpc>
              <a:spcBef>
                <a:spcPts val="540"/>
              </a:spcBef>
              <a:buChar char="•"/>
              <a:tabLst>
                <a:tab pos="768350" algn="l"/>
              </a:tabLst>
            </a:pPr>
            <a:r>
              <a:rPr sz="2650" spc="10" dirty="0">
                <a:latin typeface="Arial"/>
                <a:cs typeface="Arial"/>
              </a:rPr>
              <a:t>Bidentate </a:t>
            </a:r>
            <a:r>
              <a:rPr sz="2650" spc="260" dirty="0">
                <a:latin typeface="Arial"/>
                <a:cs typeface="Arial"/>
              </a:rPr>
              <a:t>–</a:t>
            </a:r>
            <a:r>
              <a:rPr sz="2650" spc="-375" dirty="0">
                <a:latin typeface="Arial"/>
                <a:cs typeface="Arial"/>
              </a:rPr>
              <a:t> </a:t>
            </a:r>
            <a:r>
              <a:rPr sz="2650" spc="10" dirty="0">
                <a:latin typeface="Arial"/>
                <a:cs typeface="Arial"/>
              </a:rPr>
              <a:t>2 </a:t>
            </a:r>
            <a:r>
              <a:rPr sz="2650" spc="30" dirty="0">
                <a:latin typeface="Arial"/>
                <a:cs typeface="Arial"/>
              </a:rPr>
              <a:t>donor </a:t>
            </a:r>
            <a:r>
              <a:rPr sz="2650" spc="60" dirty="0">
                <a:latin typeface="Arial"/>
                <a:cs typeface="Arial"/>
              </a:rPr>
              <a:t>atoms</a:t>
            </a:r>
            <a:endParaRPr sz="2650">
              <a:latin typeface="Arial"/>
              <a:cs typeface="Arial"/>
            </a:endParaRPr>
          </a:p>
          <a:p>
            <a:pPr marL="768350" lvl="1" indent="-252095">
              <a:lnSpc>
                <a:spcPct val="100000"/>
              </a:lnSpc>
              <a:spcBef>
                <a:spcPts val="540"/>
              </a:spcBef>
              <a:buChar char="•"/>
              <a:tabLst>
                <a:tab pos="768350" algn="l"/>
              </a:tabLst>
            </a:pPr>
            <a:r>
              <a:rPr sz="2650" dirty="0">
                <a:latin typeface="Arial"/>
                <a:cs typeface="Arial"/>
              </a:rPr>
              <a:t>Polydentate </a:t>
            </a:r>
            <a:r>
              <a:rPr sz="2650" spc="-155" dirty="0">
                <a:latin typeface="Arial"/>
                <a:cs typeface="Arial"/>
              </a:rPr>
              <a:t>- </a:t>
            </a:r>
            <a:r>
              <a:rPr sz="2650" spc="-165" dirty="0">
                <a:latin typeface="Arial"/>
                <a:cs typeface="Arial"/>
              </a:rPr>
              <a:t>&gt; </a:t>
            </a:r>
            <a:r>
              <a:rPr sz="2650" spc="10" dirty="0">
                <a:latin typeface="Arial"/>
                <a:cs typeface="Arial"/>
              </a:rPr>
              <a:t>2 </a:t>
            </a:r>
            <a:r>
              <a:rPr sz="2650" spc="30" dirty="0">
                <a:latin typeface="Arial"/>
                <a:cs typeface="Arial"/>
              </a:rPr>
              <a:t>donor</a:t>
            </a:r>
            <a:r>
              <a:rPr sz="2650" spc="-25" dirty="0">
                <a:latin typeface="Arial"/>
                <a:cs typeface="Arial"/>
              </a:rPr>
              <a:t> </a:t>
            </a:r>
            <a:r>
              <a:rPr sz="2650" spc="60" dirty="0">
                <a:latin typeface="Arial"/>
                <a:cs typeface="Arial"/>
              </a:rPr>
              <a:t>atoms</a:t>
            </a:r>
            <a:endParaRPr sz="2650">
              <a:latin typeface="Arial"/>
              <a:cs typeface="Arial"/>
            </a:endParaRPr>
          </a:p>
          <a:p>
            <a:pPr marL="767715" marR="5080" lvl="1" indent="-252095">
              <a:lnSpc>
                <a:spcPts val="3090"/>
              </a:lnSpc>
              <a:spcBef>
                <a:spcPts val="715"/>
              </a:spcBef>
              <a:buSzPct val="98148"/>
              <a:buFont typeface="Arial"/>
              <a:buChar char="•"/>
              <a:tabLst>
                <a:tab pos="691515" algn="l"/>
                <a:tab pos="3356610" algn="l"/>
              </a:tabLst>
            </a:pPr>
            <a:r>
              <a:rPr sz="2700" i="1" spc="-30" dirty="0">
                <a:latin typeface="Arial"/>
                <a:cs typeface="Arial"/>
              </a:rPr>
              <a:t>Chelating</a:t>
            </a:r>
            <a:r>
              <a:rPr sz="2700" i="1" spc="155" dirty="0">
                <a:latin typeface="Arial"/>
                <a:cs typeface="Arial"/>
              </a:rPr>
              <a:t> </a:t>
            </a:r>
            <a:r>
              <a:rPr sz="2700" i="1" spc="-25" dirty="0">
                <a:latin typeface="Arial"/>
                <a:cs typeface="Arial"/>
              </a:rPr>
              <a:t>agents	</a:t>
            </a:r>
            <a:r>
              <a:rPr sz="2650" spc="260" dirty="0">
                <a:latin typeface="Arial"/>
                <a:cs typeface="Arial"/>
              </a:rPr>
              <a:t>–</a:t>
            </a:r>
            <a:r>
              <a:rPr sz="2650" spc="-415" dirty="0">
                <a:latin typeface="Arial"/>
                <a:cs typeface="Arial"/>
              </a:rPr>
              <a:t> </a:t>
            </a:r>
            <a:r>
              <a:rPr sz="2650" spc="5" dirty="0">
                <a:latin typeface="Arial"/>
                <a:cs typeface="Arial"/>
              </a:rPr>
              <a:t>another </a:t>
            </a:r>
            <a:r>
              <a:rPr sz="2650" spc="-15" dirty="0">
                <a:latin typeface="Arial"/>
                <a:cs typeface="Arial"/>
              </a:rPr>
              <a:t>name </a:t>
            </a:r>
            <a:r>
              <a:rPr sz="2650" spc="70" dirty="0">
                <a:latin typeface="Arial"/>
                <a:cs typeface="Arial"/>
              </a:rPr>
              <a:t>for </a:t>
            </a:r>
            <a:r>
              <a:rPr sz="2650" spc="15" dirty="0">
                <a:latin typeface="Arial"/>
                <a:cs typeface="Arial"/>
              </a:rPr>
              <a:t>bidentate </a:t>
            </a:r>
            <a:r>
              <a:rPr sz="2650" spc="35" dirty="0">
                <a:latin typeface="Arial"/>
                <a:cs typeface="Arial"/>
              </a:rPr>
              <a:t>or  </a:t>
            </a:r>
            <a:r>
              <a:rPr sz="2650" spc="10" dirty="0">
                <a:latin typeface="Arial"/>
                <a:cs typeface="Arial"/>
              </a:rPr>
              <a:t>polydentate</a:t>
            </a:r>
            <a:r>
              <a:rPr sz="2650" spc="-50" dirty="0">
                <a:latin typeface="Arial"/>
                <a:cs typeface="Arial"/>
              </a:rPr>
              <a:t> </a:t>
            </a:r>
            <a:r>
              <a:rPr sz="2650" spc="15" dirty="0">
                <a:latin typeface="Arial"/>
                <a:cs typeface="Arial"/>
              </a:rPr>
              <a:t>ligands</a:t>
            </a:r>
            <a:endParaRPr sz="2650">
              <a:latin typeface="Arial"/>
              <a:cs typeface="Arial"/>
            </a:endParaRPr>
          </a:p>
          <a:p>
            <a:pPr marL="320040" marR="1525905" indent="-307975">
              <a:lnSpc>
                <a:spcPts val="3640"/>
              </a:lnSpc>
              <a:spcBef>
                <a:spcPts val="735"/>
              </a:spcBef>
              <a:buChar char="–"/>
              <a:tabLst>
                <a:tab pos="320675" algn="l"/>
              </a:tabLst>
            </a:pPr>
            <a:r>
              <a:rPr sz="3050" spc="-50" dirty="0">
                <a:latin typeface="Arial"/>
                <a:cs typeface="Arial"/>
              </a:rPr>
              <a:t>Overall </a:t>
            </a:r>
            <a:r>
              <a:rPr sz="3050" dirty="0">
                <a:latin typeface="Arial"/>
                <a:cs typeface="Arial"/>
              </a:rPr>
              <a:t>charge </a:t>
            </a:r>
            <a:r>
              <a:rPr sz="3050" spc="35" dirty="0">
                <a:latin typeface="Arial"/>
                <a:cs typeface="Arial"/>
              </a:rPr>
              <a:t>on </a:t>
            </a:r>
            <a:r>
              <a:rPr sz="3050" spc="10" dirty="0">
                <a:latin typeface="Arial"/>
                <a:cs typeface="Arial"/>
              </a:rPr>
              <a:t>the </a:t>
            </a:r>
            <a:r>
              <a:rPr sz="3050" spc="70" dirty="0">
                <a:latin typeface="Arial"/>
                <a:cs typeface="Arial"/>
              </a:rPr>
              <a:t>complex </a:t>
            </a:r>
            <a:r>
              <a:rPr sz="3050" spc="50" dirty="0">
                <a:latin typeface="Arial"/>
                <a:cs typeface="Arial"/>
              </a:rPr>
              <a:t>ion</a:t>
            </a:r>
            <a:r>
              <a:rPr sz="3050" spc="-580" dirty="0">
                <a:latin typeface="Arial"/>
                <a:cs typeface="Arial"/>
              </a:rPr>
              <a:t> </a:t>
            </a:r>
            <a:r>
              <a:rPr sz="3050" spc="75" dirty="0">
                <a:latin typeface="Arial"/>
                <a:cs typeface="Arial"/>
              </a:rPr>
              <a:t>is  </a:t>
            </a:r>
            <a:r>
              <a:rPr sz="3050" spc="30" dirty="0">
                <a:latin typeface="Arial"/>
                <a:cs typeface="Arial"/>
              </a:rPr>
              <a:t>determined</a:t>
            </a:r>
            <a:r>
              <a:rPr sz="3050" spc="-6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by</a:t>
            </a:r>
            <a:endParaRPr sz="3050">
              <a:latin typeface="Arial"/>
              <a:cs typeface="Arial"/>
            </a:endParaRPr>
          </a:p>
          <a:p>
            <a:pPr marL="768350" lvl="1" indent="-252095">
              <a:lnSpc>
                <a:spcPct val="100000"/>
              </a:lnSpc>
              <a:spcBef>
                <a:spcPts val="445"/>
              </a:spcBef>
              <a:buChar char="•"/>
              <a:tabLst>
                <a:tab pos="768350" algn="l"/>
              </a:tabLst>
            </a:pPr>
            <a:r>
              <a:rPr sz="2650" spc="15" dirty="0">
                <a:latin typeface="Arial"/>
                <a:cs typeface="Arial"/>
              </a:rPr>
              <a:t>Oxidation </a:t>
            </a:r>
            <a:r>
              <a:rPr sz="2650" spc="30" dirty="0">
                <a:latin typeface="Arial"/>
                <a:cs typeface="Arial"/>
              </a:rPr>
              <a:t>state </a:t>
            </a:r>
            <a:r>
              <a:rPr sz="2650" spc="120" dirty="0">
                <a:latin typeface="Arial"/>
                <a:cs typeface="Arial"/>
              </a:rPr>
              <a:t>of </a:t>
            </a:r>
            <a:r>
              <a:rPr sz="2650" spc="10" dirty="0">
                <a:latin typeface="Arial"/>
                <a:cs typeface="Arial"/>
              </a:rPr>
              <a:t>the</a:t>
            </a:r>
            <a:r>
              <a:rPr sz="2650" spc="-480" dirty="0">
                <a:latin typeface="Arial"/>
                <a:cs typeface="Arial"/>
              </a:rPr>
              <a:t> </a:t>
            </a:r>
            <a:r>
              <a:rPr sz="2650" spc="40" dirty="0">
                <a:latin typeface="Arial"/>
                <a:cs typeface="Arial"/>
              </a:rPr>
              <a:t>metal</a:t>
            </a:r>
            <a:endParaRPr sz="2650">
              <a:latin typeface="Arial"/>
              <a:cs typeface="Arial"/>
            </a:endParaRPr>
          </a:p>
          <a:p>
            <a:pPr marL="768350" lvl="1" indent="-252095">
              <a:lnSpc>
                <a:spcPct val="100000"/>
              </a:lnSpc>
              <a:spcBef>
                <a:spcPts val="540"/>
              </a:spcBef>
              <a:buChar char="•"/>
              <a:tabLst>
                <a:tab pos="768350" algn="l"/>
              </a:tabLst>
            </a:pPr>
            <a:r>
              <a:rPr sz="2650" spc="-45" dirty="0">
                <a:latin typeface="Arial"/>
                <a:cs typeface="Arial"/>
              </a:rPr>
              <a:t>Charges </a:t>
            </a:r>
            <a:r>
              <a:rPr sz="2650" spc="25" dirty="0">
                <a:latin typeface="Arial"/>
                <a:cs typeface="Arial"/>
              </a:rPr>
              <a:t>on </a:t>
            </a:r>
            <a:r>
              <a:rPr sz="2650" spc="10" dirty="0">
                <a:latin typeface="Arial"/>
                <a:cs typeface="Arial"/>
              </a:rPr>
              <a:t>the</a:t>
            </a:r>
            <a:r>
              <a:rPr sz="2650" spc="-254" dirty="0">
                <a:latin typeface="Arial"/>
                <a:cs typeface="Arial"/>
              </a:rPr>
              <a:t> </a:t>
            </a:r>
            <a:r>
              <a:rPr sz="2650" spc="15" dirty="0">
                <a:latin typeface="Arial"/>
                <a:cs typeface="Arial"/>
              </a:rPr>
              <a:t>ligands</a:t>
            </a: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9300" y="0"/>
            <a:ext cx="6426523" cy="6951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65639" y="0"/>
            <a:ext cx="5793740" cy="168275"/>
          </a:xfrm>
          <a:custGeom>
            <a:avLst/>
            <a:gdLst/>
            <a:ahLst/>
            <a:cxnLst/>
            <a:rect l="l" t="t" r="r" b="b"/>
            <a:pathLst>
              <a:path w="5793740" h="168275">
                <a:moveTo>
                  <a:pt x="0" y="0"/>
                </a:moveTo>
                <a:lnTo>
                  <a:pt x="5793317" y="0"/>
                </a:lnTo>
                <a:lnTo>
                  <a:pt x="5793317" y="167922"/>
                </a:lnTo>
                <a:lnTo>
                  <a:pt x="0" y="1679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10203" y="3721470"/>
            <a:ext cx="321945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latin typeface="Arial"/>
                <a:cs typeface="Arial"/>
              </a:rPr>
              <a:t>(</a:t>
            </a:r>
            <a:r>
              <a:rPr sz="1300" spc="-65" dirty="0">
                <a:latin typeface="Arial"/>
                <a:cs typeface="Arial"/>
              </a:rPr>
              <a:t>e</a:t>
            </a:r>
            <a:r>
              <a:rPr sz="1300" spc="45" dirty="0">
                <a:latin typeface="Arial"/>
                <a:cs typeface="Arial"/>
              </a:rPr>
              <a:t>n</a:t>
            </a:r>
            <a:r>
              <a:rPr sz="1300" spc="25" dirty="0">
                <a:latin typeface="Arial"/>
                <a:cs typeface="Arial"/>
              </a:rPr>
              <a:t>)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9"/>
              </a:lnSpc>
            </a:pPr>
            <a:r>
              <a:rPr dirty="0"/>
              <a:t>Copyright </a:t>
            </a:r>
            <a:r>
              <a:rPr spc="-5" dirty="0"/>
              <a:t>McGraw-Hill</a:t>
            </a:r>
            <a:r>
              <a:rPr spc="-240" dirty="0"/>
              <a:t> </a:t>
            </a:r>
            <a:r>
              <a:rPr spc="10" dirty="0"/>
              <a:t>2009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7902" y="1605756"/>
            <a:ext cx="8941859" cy="4093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6807" y="361275"/>
            <a:ext cx="530288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050" spc="-5" dirty="0"/>
              <a:t>Representations </a:t>
            </a:r>
            <a:r>
              <a:rPr sz="3050" spc="140" dirty="0"/>
              <a:t>of</a:t>
            </a:r>
            <a:r>
              <a:rPr sz="3050" spc="-200" dirty="0"/>
              <a:t> </a:t>
            </a:r>
            <a:r>
              <a:rPr sz="3050" spc="-50" dirty="0"/>
              <a:t>[Co(en)</a:t>
            </a:r>
            <a:r>
              <a:rPr sz="3600" spc="-75" baseline="-25462" dirty="0"/>
              <a:t>3</a:t>
            </a:r>
            <a:r>
              <a:rPr sz="3050" spc="-50" dirty="0"/>
              <a:t>]</a:t>
            </a:r>
            <a:r>
              <a:rPr sz="3600" spc="-75" baseline="25462" dirty="0"/>
              <a:t>2+</a:t>
            </a:r>
            <a:endParaRPr sz="3600" baseline="25462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8696" y="1083680"/>
            <a:ext cx="7055040" cy="5584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6807" y="361275"/>
            <a:ext cx="568896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050" spc="-5" dirty="0"/>
              <a:t>Representations </a:t>
            </a:r>
            <a:r>
              <a:rPr sz="3050" spc="140" dirty="0"/>
              <a:t>of</a:t>
            </a:r>
            <a:r>
              <a:rPr sz="3050" spc="-204" dirty="0"/>
              <a:t> </a:t>
            </a:r>
            <a:r>
              <a:rPr sz="3050" spc="-55" dirty="0"/>
              <a:t>[Pb(EDTA)]</a:t>
            </a:r>
            <a:r>
              <a:rPr sz="3600" spc="-82" baseline="25462" dirty="0"/>
              <a:t>2</a:t>
            </a:r>
            <a:r>
              <a:rPr sz="3600" spc="-82" baseline="27777" dirty="0">
                <a:latin typeface="Symbol"/>
                <a:cs typeface="Symbol"/>
              </a:rPr>
              <a:t></a:t>
            </a:r>
            <a:endParaRPr sz="3600" baseline="27777">
              <a:latin typeface="Symbol"/>
              <a:cs typeface="Symbo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1703</Words>
  <Application>Microsoft Office PowerPoint</Application>
  <PresentationFormat>Custom</PresentationFormat>
  <Paragraphs>246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Algerian</vt:lpstr>
      <vt:lpstr>Arial</vt:lpstr>
      <vt:lpstr>Maiandra GD</vt:lpstr>
      <vt:lpstr>Symbol</vt:lpstr>
      <vt:lpstr>Times New Roman</vt:lpstr>
      <vt:lpstr>Tw Cen MT</vt:lpstr>
      <vt:lpstr>Circuit</vt:lpstr>
      <vt:lpstr>PowerPoint Presentation</vt:lpstr>
      <vt:lpstr>22.1 Coordination Compounds</vt:lpstr>
      <vt:lpstr>PowerPoint Presentation</vt:lpstr>
      <vt:lpstr>PowerPoint Presentation</vt:lpstr>
      <vt:lpstr>PowerPoint Presentation</vt:lpstr>
      <vt:lpstr>– Coordination number – number of donor  atoms surrounding the central atom</vt:lpstr>
      <vt:lpstr>PowerPoint Presentation</vt:lpstr>
      <vt:lpstr>Representations of [Co(en)3]2+</vt:lpstr>
      <vt:lpstr>Representations of [Pb(EDTA)]2</vt:lpstr>
      <vt:lpstr>PowerPoint Presentation</vt:lpstr>
      <vt:lpstr>Determine oxidation number for the transition  metal, Au, in K[Au(OH)4]</vt:lpstr>
      <vt:lpstr>PowerPoint Presentation</vt:lpstr>
      <vt:lpstr>PowerPoint Presentation</vt:lpstr>
      <vt:lpstr>– When two or more of the same ligand are  present, use Greek preﬁxesdi -t, ri -t, etra -,  penta -, andhexa - to specify their number.</vt:lpstr>
      <vt:lpstr>Give the correct name for [Cr(H2O)4Cl2]Cl.</vt:lpstr>
      <vt:lpstr>PowerPoint Presentation</vt:lpstr>
      <vt:lpstr>Write the formula for tris (ethylenediamine)cobalt(III) sulfate</vt:lpstr>
      <vt:lpstr>tris (ethylenediamine)cobalt(III) sulfate</vt:lpstr>
      <vt:lpstr>22.2 Structure of Coordination  Compounds</vt:lpstr>
      <vt:lpstr>Common Geometries of Complex Ions</vt:lpstr>
      <vt:lpstr>PowerPoint Presentation</vt:lpstr>
      <vt:lpstr>Cis andTrans Isomers of Diamminedichloroplatinum(II)</vt:lpstr>
      <vt:lpstr>– Optical isomers – nonsuperimposable mirror  images</vt:lpstr>
      <vt:lpstr>Nonsuperimposable Mirror Images: A Common Example</vt:lpstr>
      <vt:lpstr>Nonsuperimposable Mirror Images: A Chemical Example</vt:lpstr>
      <vt:lpstr>Optical Isomers of Geometric Isomers</vt:lpstr>
      <vt:lpstr>Operation of a Polarimeter</vt:lpstr>
      <vt:lpstr>22.3 Bonding in Coordination  Compounds: Crystal Field Theory</vt:lpstr>
      <vt:lpstr>– In the presence of ligands, electrons ind  orbitals experience different levels of  repulsion for the ligand lone pairs</vt:lpstr>
      <vt:lpstr>– In an octahedral complex</vt:lpstr>
      <vt:lpstr>Crystal Field Splitting in an Octahedral Complex</vt:lpstr>
      <vt:lpstr>PowerPoint Presentation</vt:lpstr>
      <vt:lpstr>Color Wheel: Diagonal Complementary Colors</vt:lpstr>
      <vt:lpstr>  h hc</vt:lpstr>
      <vt:lpstr>– Spectroscopic measurements of  allow an  ordering of ligands ability to split thed orbitals</vt:lpstr>
      <vt:lpstr>Spectrochemical Series</vt:lpstr>
      <vt:lpstr>PowerPoint Presentation</vt:lpstr>
      <vt:lpstr>PowerPoint Presentation</vt:lpstr>
      <vt:lpstr>PowerPoint Presentation</vt:lpstr>
      <vt:lpstr>Orbital Diagrams for Speciﬁcd Orbital Conﬁgurations</vt:lpstr>
      <vt:lpstr>PowerPoint Presentation</vt:lpstr>
      <vt:lpstr>Crystal Field Splitting with a Tetrahedral Geometry</vt:lpstr>
      <vt:lpstr>Crystal Field Splitting with a Square Planar Geometry</vt:lpstr>
      <vt:lpstr>PowerPoint Presentation</vt:lpstr>
      <vt:lpstr>Mn2+ has an electron conﬁguration of</vt:lpstr>
      <vt:lpstr>22.4 Reactions of Coordination  Compounds</vt:lpstr>
      <vt:lpstr>– Exchange reactions are characterized by</vt:lpstr>
      <vt:lpstr>22.5 Applications of Coordination  Compounds</vt:lpstr>
      <vt:lpstr>Mechanism of Cisplatin in Chemotherapy</vt:lpstr>
      <vt:lpstr>PowerPoint Presentation</vt:lpstr>
      <vt:lpstr>PowerPoint Presentation</vt:lpstr>
      <vt:lpstr>Key Points</vt:lpstr>
      <vt:lpstr>– Nomenclature of coordination compounds</vt:lpstr>
      <vt:lpstr>– Color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NAGA SUBRAHMANYESWARA SWAMI KARANAM</cp:lastModifiedBy>
  <cp:revision>4</cp:revision>
  <dcterms:created xsi:type="dcterms:W3CDTF">2020-08-23T09:31:32Z</dcterms:created>
  <dcterms:modified xsi:type="dcterms:W3CDTF">2020-08-23T15:00:26Z</dcterms:modified>
</cp:coreProperties>
</file>